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3"/>
  </p:notesMasterIdLst>
  <p:sldIdLst>
    <p:sldId id="331" r:id="rId2"/>
    <p:sldId id="347" r:id="rId3"/>
    <p:sldId id="348" r:id="rId4"/>
    <p:sldId id="336" r:id="rId5"/>
    <p:sldId id="332" r:id="rId6"/>
    <p:sldId id="330" r:id="rId7"/>
    <p:sldId id="342" r:id="rId8"/>
    <p:sldId id="340" r:id="rId9"/>
    <p:sldId id="339" r:id="rId10"/>
    <p:sldId id="345" r:id="rId11"/>
    <p:sldId id="349" r:id="rId12"/>
  </p:sldIdLst>
  <p:sldSz cx="9144000" cy="5143500" type="screen16x9"/>
  <p:notesSz cx="7102475" cy="9388475"/>
  <p:embeddedFontLst>
    <p:embeddedFont>
      <p:font typeface="Red Hat Text"/>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2845D9-6369-49C8-8727-13F84F9FAB24}">
  <a:tblStyle styleId="{212845D9-6369-49C8-8727-13F84F9FAB2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2F15732-B958-4A86-A11A-B8F5D660555F}"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01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7"/>
        <p:cNvGrpSpPr/>
        <p:nvPr/>
      </p:nvGrpSpPr>
      <p:grpSpPr>
        <a:xfrm>
          <a:off x="0" y="0"/>
          <a:ext cx="0" cy="0"/>
          <a:chOff x="0" y="0"/>
          <a:chExt cx="0" cy="0"/>
        </a:xfrm>
      </p:grpSpPr>
      <p:sp>
        <p:nvSpPr>
          <p:cNvPr id="28" name="Google Shape;28;p5"/>
          <p:cNvSpPr/>
          <p:nvPr/>
        </p:nvSpPr>
        <p:spPr>
          <a:xfrm>
            <a:off x="2381" y="2381"/>
            <a:ext cx="6642640" cy="5138738"/>
          </a:xfrm>
          <a:custGeom>
            <a:avLst/>
            <a:gdLst/>
            <a:ahLst/>
            <a:cxnLst/>
            <a:rect l="l" t="t" r="r" b="b"/>
            <a:pathLst>
              <a:path w="8856853" h="6851650" extrusionOk="0">
                <a:moveTo>
                  <a:pt x="0" y="6851650"/>
                </a:moveTo>
                <a:lnTo>
                  <a:pt x="0" y="6433884"/>
                </a:lnTo>
                <a:cubicBezTo>
                  <a:pt x="1681036" y="6368796"/>
                  <a:pt x="3257550" y="5672836"/>
                  <a:pt x="4439349" y="4473956"/>
                </a:cubicBezTo>
                <a:cubicBezTo>
                  <a:pt x="5622417" y="3273870"/>
                  <a:pt x="6295644" y="1685100"/>
                  <a:pt x="6335332" y="0"/>
                </a:cubicBezTo>
                <a:lnTo>
                  <a:pt x="8856853" y="0"/>
                </a:lnTo>
                <a:cubicBezTo>
                  <a:pt x="8845614" y="674103"/>
                  <a:pt x="8760016" y="1344911"/>
                  <a:pt x="8601646" y="2000250"/>
                </a:cubicBezTo>
                <a:cubicBezTo>
                  <a:pt x="8447278" y="2636692"/>
                  <a:pt x="8224456" y="3254546"/>
                  <a:pt x="7937056" y="3843020"/>
                </a:cubicBezTo>
                <a:cubicBezTo>
                  <a:pt x="7653845" y="4422306"/>
                  <a:pt x="7310120" y="4969980"/>
                  <a:pt x="6911594" y="5476875"/>
                </a:cubicBezTo>
                <a:cubicBezTo>
                  <a:pt x="6515100" y="5980576"/>
                  <a:pt x="6066975" y="6441377"/>
                  <a:pt x="5574475" y="6851650"/>
                </a:cubicBezTo>
                <a:close/>
              </a:path>
            </a:pathLst>
          </a:custGeom>
          <a:solidFill>
            <a:schemeClr val="accent5"/>
          </a:solidFill>
          <a:ln>
            <a:noFill/>
          </a:ln>
          <a:effectLst>
            <a:outerShdw blurRad="1428750" algn="bl" rotWithShape="0">
              <a:schemeClr val="lt1">
                <a:alpha val="50000"/>
              </a:scheme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5"/>
          <p:cNvSpPr/>
          <p:nvPr/>
        </p:nvSpPr>
        <p:spPr>
          <a:xfrm>
            <a:off x="2375" y="2375"/>
            <a:ext cx="4762558" cy="4836719"/>
          </a:xfrm>
          <a:custGeom>
            <a:avLst/>
            <a:gdLst/>
            <a:ahLst/>
            <a:cxnLst/>
            <a:rect l="l" t="t" r="r" b="b"/>
            <a:pathLst>
              <a:path w="6328981" h="6427533" extrusionOk="0">
                <a:moveTo>
                  <a:pt x="0" y="3907092"/>
                </a:moveTo>
                <a:cubicBezTo>
                  <a:pt x="1005313" y="3844208"/>
                  <a:pt x="1951406" y="3410027"/>
                  <a:pt x="2654618" y="2688844"/>
                </a:cubicBezTo>
                <a:cubicBezTo>
                  <a:pt x="3360649" y="1967326"/>
                  <a:pt x="3772757" y="1008780"/>
                  <a:pt x="3810635" y="0"/>
                </a:cubicBezTo>
                <a:lnTo>
                  <a:pt x="6328982" y="0"/>
                </a:lnTo>
                <a:cubicBezTo>
                  <a:pt x="6289294" y="1683385"/>
                  <a:pt x="5616575" y="3270631"/>
                  <a:pt x="4434840" y="4469511"/>
                </a:cubicBezTo>
                <a:cubicBezTo>
                  <a:pt x="3254375" y="5667375"/>
                  <a:pt x="1679575" y="6362447"/>
                  <a:pt x="0" y="6427534"/>
                </a:cubicBezTo>
                <a:close/>
              </a:path>
            </a:pathLst>
          </a:custGeom>
          <a:solidFill>
            <a:schemeClr val="accent3"/>
          </a:solidFill>
          <a:ln>
            <a:noFill/>
          </a:ln>
          <a:effectLst>
            <a:outerShdw blurRad="1428750" algn="bl" rotWithShape="0">
              <a:schemeClr val="lt1">
                <a:alpha val="50000"/>
              </a:scheme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5"/>
          <p:cNvSpPr/>
          <p:nvPr/>
        </p:nvSpPr>
        <p:spPr>
          <a:xfrm>
            <a:off x="2375" y="2375"/>
            <a:ext cx="2872234" cy="2945059"/>
          </a:xfrm>
          <a:custGeom>
            <a:avLst/>
            <a:gdLst/>
            <a:ahLst/>
            <a:cxnLst/>
            <a:rect l="l" t="t" r="r" b="b"/>
            <a:pathLst>
              <a:path w="3804284" h="3900741" extrusionOk="0">
                <a:moveTo>
                  <a:pt x="0" y="0"/>
                </a:moveTo>
                <a:lnTo>
                  <a:pt x="3804285" y="0"/>
                </a:lnTo>
                <a:cubicBezTo>
                  <a:pt x="3766408" y="1007123"/>
                  <a:pt x="3354934" y="1964074"/>
                  <a:pt x="2650046" y="2684399"/>
                </a:cubicBezTo>
                <a:cubicBezTo>
                  <a:pt x="1948066" y="3404400"/>
                  <a:pt x="1003605" y="3837896"/>
                  <a:pt x="0" y="3900741"/>
                </a:cubicBezTo>
                <a:close/>
              </a:path>
            </a:pathLst>
          </a:custGeom>
          <a:solidFill>
            <a:schemeClr val="accent1"/>
          </a:solidFill>
          <a:ln>
            <a:noFill/>
          </a:ln>
          <a:effectLst>
            <a:outerShdw blurRad="1428750" algn="bl" rotWithShape="0">
              <a:schemeClr val="lt1">
                <a:alpha val="50000"/>
              </a:scheme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5"/>
          <p:cNvSpPr txBox="1">
            <a:spLocks noGrp="1"/>
          </p:cNvSpPr>
          <p:nvPr>
            <p:ph type="title"/>
          </p:nvPr>
        </p:nvSpPr>
        <p:spPr>
          <a:xfrm>
            <a:off x="855300" y="836000"/>
            <a:ext cx="7433400" cy="3963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2" name="Google Shape;32;p5"/>
          <p:cNvSpPr txBox="1">
            <a:spLocks noGrp="1"/>
          </p:cNvSpPr>
          <p:nvPr>
            <p:ph type="body" idx="1"/>
          </p:nvPr>
        </p:nvSpPr>
        <p:spPr>
          <a:xfrm>
            <a:off x="855300" y="1353947"/>
            <a:ext cx="7433400" cy="3033900"/>
          </a:xfrm>
          <a:prstGeom prst="rect">
            <a:avLst/>
          </a:prstGeom>
        </p:spPr>
        <p:txBody>
          <a:bodyPr spcFirstLastPara="1" wrap="square" lIns="0" tIns="0" rIns="0" bIns="0" anchor="t" anchorCtr="0">
            <a:noAutofit/>
          </a:bodyPr>
          <a:lstStyle>
            <a:lvl1pPr marL="457200" lvl="0" indent="-381000" rtl="0">
              <a:spcBef>
                <a:spcPts val="0"/>
              </a:spcBef>
              <a:spcAft>
                <a:spcPts val="0"/>
              </a:spcAft>
              <a:buSzPts val="2400"/>
              <a:buChar char="⊚"/>
              <a:defRPr/>
            </a:lvl1pPr>
            <a:lvl2pPr marL="914400" lvl="1" indent="-381000" rtl="0">
              <a:spcBef>
                <a:spcPts val="600"/>
              </a:spcBef>
              <a:spcAft>
                <a:spcPts val="0"/>
              </a:spcAft>
              <a:buSzPts val="2400"/>
              <a:buChar char="○"/>
              <a:defRPr/>
            </a:lvl2pPr>
            <a:lvl3pPr marL="1371600" lvl="2" indent="-381000" rtl="0">
              <a:spcBef>
                <a:spcPts val="600"/>
              </a:spcBef>
              <a:spcAft>
                <a:spcPts val="0"/>
              </a:spcAft>
              <a:buSzPts val="2400"/>
              <a:buChar char="■"/>
              <a:defRPr/>
            </a:lvl3pPr>
            <a:lvl4pPr marL="1828800" lvl="3" indent="-381000" rtl="0">
              <a:spcBef>
                <a:spcPts val="600"/>
              </a:spcBef>
              <a:spcAft>
                <a:spcPts val="0"/>
              </a:spcAft>
              <a:buSzPts val="2400"/>
              <a:buChar char="●"/>
              <a:defRPr/>
            </a:lvl4pPr>
            <a:lvl5pPr marL="2286000" lvl="4" indent="-381000" rtl="0">
              <a:spcBef>
                <a:spcPts val="600"/>
              </a:spcBef>
              <a:spcAft>
                <a:spcPts val="0"/>
              </a:spcAft>
              <a:buSzPts val="2400"/>
              <a:buChar char="○"/>
              <a:defRPr/>
            </a:lvl5pPr>
            <a:lvl6pPr marL="2743200" lvl="5" indent="-381000" rtl="0">
              <a:spcBef>
                <a:spcPts val="600"/>
              </a:spcBef>
              <a:spcAft>
                <a:spcPts val="0"/>
              </a:spcAft>
              <a:buSzPts val="2400"/>
              <a:buChar char="■"/>
              <a:defRPr/>
            </a:lvl6pPr>
            <a:lvl7pPr marL="3200400" lvl="6" indent="-381000" rtl="0">
              <a:spcBef>
                <a:spcPts val="600"/>
              </a:spcBef>
              <a:spcAft>
                <a:spcPts val="0"/>
              </a:spcAft>
              <a:buSzPts val="2400"/>
              <a:buChar char="●"/>
              <a:defRPr/>
            </a:lvl7pPr>
            <a:lvl8pPr marL="3657600" lvl="7" indent="-381000" rtl="0">
              <a:spcBef>
                <a:spcPts val="600"/>
              </a:spcBef>
              <a:spcAft>
                <a:spcPts val="0"/>
              </a:spcAft>
              <a:buSzPts val="2400"/>
              <a:buChar char="○"/>
              <a:defRPr/>
            </a:lvl8pPr>
            <a:lvl9pPr marL="4114800" lvl="8" indent="-381000" rtl="0">
              <a:spcBef>
                <a:spcPts val="600"/>
              </a:spcBef>
              <a:spcAft>
                <a:spcPts val="600"/>
              </a:spcAft>
              <a:buSzPts val="2400"/>
              <a:buChar char="■"/>
              <a:defRPr/>
            </a:lvl9pPr>
          </a:lstStyle>
          <a:p>
            <a:endParaRPr/>
          </a:p>
        </p:txBody>
      </p:sp>
      <p:sp>
        <p:nvSpPr>
          <p:cNvPr id="33" name="Google Shape;33;p5"/>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55300" y="836000"/>
            <a:ext cx="7433400" cy="3963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1pPr>
            <a:lvl2pPr lvl="1"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2pPr>
            <a:lvl3pPr lvl="2"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3pPr>
            <a:lvl4pPr lvl="3"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4pPr>
            <a:lvl5pPr lvl="4"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5pPr>
            <a:lvl6pPr lvl="5"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6pPr>
            <a:lvl7pPr lvl="6"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7pPr>
            <a:lvl8pPr lvl="7"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8pPr>
            <a:lvl9pPr lvl="8"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9pPr>
          </a:lstStyle>
          <a:p>
            <a:endParaRPr/>
          </a:p>
        </p:txBody>
      </p:sp>
      <p:sp>
        <p:nvSpPr>
          <p:cNvPr id="7" name="Google Shape;7;p1"/>
          <p:cNvSpPr txBox="1">
            <a:spLocks noGrp="1"/>
          </p:cNvSpPr>
          <p:nvPr>
            <p:ph type="body" idx="1"/>
          </p:nvPr>
        </p:nvSpPr>
        <p:spPr>
          <a:xfrm>
            <a:off x="855300" y="1353947"/>
            <a:ext cx="7433400" cy="3033900"/>
          </a:xfrm>
          <a:prstGeom prst="rect">
            <a:avLst/>
          </a:prstGeom>
          <a:noFill/>
          <a:ln>
            <a:noFill/>
          </a:ln>
        </p:spPr>
        <p:txBody>
          <a:bodyPr spcFirstLastPara="1" wrap="square" lIns="0" tIns="0" rIns="0" bIns="0" anchor="t" anchorCtr="0">
            <a:noAutofit/>
          </a:bodyPr>
          <a:lstStyle>
            <a:lvl1pPr marL="457200" lvl="0" indent="-381000" rtl="0">
              <a:spcBef>
                <a:spcPts val="0"/>
              </a:spcBef>
              <a:spcAft>
                <a:spcPts val="0"/>
              </a:spcAft>
              <a:buClr>
                <a:schemeClr val="dk2"/>
              </a:buClr>
              <a:buSzPts val="2400"/>
              <a:buFont typeface="Red Hat Text"/>
              <a:buChar char="⊚"/>
              <a:defRPr sz="2400">
                <a:solidFill>
                  <a:schemeClr val="dk1"/>
                </a:solidFill>
                <a:latin typeface="Red Hat Text"/>
                <a:ea typeface="Red Hat Text"/>
                <a:cs typeface="Red Hat Text"/>
                <a:sym typeface="Red Hat Text"/>
              </a:defRPr>
            </a:lvl1pPr>
            <a:lvl2pPr marL="914400" lvl="1"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2pPr>
            <a:lvl3pPr marL="1371600" lvl="2"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3pPr>
            <a:lvl4pPr marL="1828800" lvl="3"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4pPr>
            <a:lvl5pPr marL="2286000" lvl="4"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5pPr>
            <a:lvl6pPr marL="2743200" lvl="5"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6pPr>
            <a:lvl7pPr marL="3200400" lvl="6"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7pPr>
            <a:lvl8pPr marL="3657600" lvl="7"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8pPr>
            <a:lvl9pPr marL="4114800" lvl="8" indent="-381000" rtl="0">
              <a:spcBef>
                <a:spcPts val="600"/>
              </a:spcBef>
              <a:spcAft>
                <a:spcPts val="600"/>
              </a:spcAft>
              <a:buClr>
                <a:schemeClr val="dk1"/>
              </a:buClr>
              <a:buSzPts val="2400"/>
              <a:buFont typeface="Red Hat Text"/>
              <a:buChar char="■"/>
              <a:defRPr sz="2400">
                <a:solidFill>
                  <a:schemeClr val="dk1"/>
                </a:solidFill>
                <a:latin typeface="Red Hat Text"/>
                <a:ea typeface="Red Hat Text"/>
                <a:cs typeface="Red Hat Text"/>
                <a:sym typeface="Red Hat Text"/>
              </a:defRPr>
            </a:lvl9pPr>
          </a:lstStyle>
          <a:p>
            <a:endParaRPr/>
          </a:p>
        </p:txBody>
      </p:sp>
      <p:sp>
        <p:nvSpPr>
          <p:cNvPr id="8" name="Google Shape;8;p1"/>
          <p:cNvSpPr txBox="1">
            <a:spLocks noGrp="1"/>
          </p:cNvSpPr>
          <p:nvPr>
            <p:ph type="sldNum" idx="12"/>
          </p:nvPr>
        </p:nvSpPr>
        <p:spPr>
          <a:xfrm>
            <a:off x="8480584" y="4749851"/>
            <a:ext cx="548700" cy="393600"/>
          </a:xfrm>
          <a:prstGeom prst="rect">
            <a:avLst/>
          </a:prstGeom>
          <a:noFill/>
          <a:ln>
            <a:noFill/>
          </a:ln>
        </p:spPr>
        <p:txBody>
          <a:bodyPr spcFirstLastPara="1" wrap="square" lIns="0" tIns="0" rIns="0" bIns="0" anchor="ctr" anchorCtr="0">
            <a:noAutofit/>
          </a:bodyPr>
          <a:lstStyle>
            <a:lvl1pPr lvl="0" algn="r" rtl="0">
              <a:buNone/>
              <a:defRPr sz="1300">
                <a:solidFill>
                  <a:schemeClr val="dk1"/>
                </a:solidFill>
                <a:latin typeface="Red Hat Text"/>
                <a:ea typeface="Red Hat Text"/>
                <a:cs typeface="Red Hat Text"/>
                <a:sym typeface="Red Hat Text"/>
              </a:defRPr>
            </a:lvl1pPr>
            <a:lvl2pPr lvl="1" algn="r" rtl="0">
              <a:buNone/>
              <a:defRPr sz="1300">
                <a:solidFill>
                  <a:schemeClr val="dk1"/>
                </a:solidFill>
                <a:latin typeface="Red Hat Text"/>
                <a:ea typeface="Red Hat Text"/>
                <a:cs typeface="Red Hat Text"/>
                <a:sym typeface="Red Hat Text"/>
              </a:defRPr>
            </a:lvl2pPr>
            <a:lvl3pPr lvl="2" algn="r" rtl="0">
              <a:buNone/>
              <a:defRPr sz="1300">
                <a:solidFill>
                  <a:schemeClr val="dk1"/>
                </a:solidFill>
                <a:latin typeface="Red Hat Text"/>
                <a:ea typeface="Red Hat Text"/>
                <a:cs typeface="Red Hat Text"/>
                <a:sym typeface="Red Hat Text"/>
              </a:defRPr>
            </a:lvl3pPr>
            <a:lvl4pPr lvl="3" algn="r" rtl="0">
              <a:buNone/>
              <a:defRPr sz="1300">
                <a:solidFill>
                  <a:schemeClr val="dk1"/>
                </a:solidFill>
                <a:latin typeface="Red Hat Text"/>
                <a:ea typeface="Red Hat Text"/>
                <a:cs typeface="Red Hat Text"/>
                <a:sym typeface="Red Hat Text"/>
              </a:defRPr>
            </a:lvl4pPr>
            <a:lvl5pPr lvl="4" algn="r" rtl="0">
              <a:buNone/>
              <a:defRPr sz="1300">
                <a:solidFill>
                  <a:schemeClr val="dk1"/>
                </a:solidFill>
                <a:latin typeface="Red Hat Text"/>
                <a:ea typeface="Red Hat Text"/>
                <a:cs typeface="Red Hat Text"/>
                <a:sym typeface="Red Hat Text"/>
              </a:defRPr>
            </a:lvl5pPr>
            <a:lvl6pPr lvl="5" algn="r" rtl="0">
              <a:buNone/>
              <a:defRPr sz="1300">
                <a:solidFill>
                  <a:schemeClr val="dk1"/>
                </a:solidFill>
                <a:latin typeface="Red Hat Text"/>
                <a:ea typeface="Red Hat Text"/>
                <a:cs typeface="Red Hat Text"/>
                <a:sym typeface="Red Hat Text"/>
              </a:defRPr>
            </a:lvl6pPr>
            <a:lvl7pPr lvl="6" algn="r" rtl="0">
              <a:buNone/>
              <a:defRPr sz="1300">
                <a:solidFill>
                  <a:schemeClr val="dk1"/>
                </a:solidFill>
                <a:latin typeface="Red Hat Text"/>
                <a:ea typeface="Red Hat Text"/>
                <a:cs typeface="Red Hat Text"/>
                <a:sym typeface="Red Hat Text"/>
              </a:defRPr>
            </a:lvl7pPr>
            <a:lvl8pPr lvl="7" algn="r" rtl="0">
              <a:buNone/>
              <a:defRPr sz="1300">
                <a:solidFill>
                  <a:schemeClr val="dk1"/>
                </a:solidFill>
                <a:latin typeface="Red Hat Text"/>
                <a:ea typeface="Red Hat Text"/>
                <a:cs typeface="Red Hat Text"/>
                <a:sym typeface="Red Hat Text"/>
              </a:defRPr>
            </a:lvl8pPr>
            <a:lvl9pPr lvl="8" algn="r" rtl="0">
              <a:buNone/>
              <a:defRPr sz="1300">
                <a:solidFill>
                  <a:schemeClr val="dk1"/>
                </a:solidFill>
                <a:latin typeface="Red Hat Text"/>
                <a:ea typeface="Red Hat Text"/>
                <a:cs typeface="Red Hat Text"/>
                <a:sym typeface="Red Hat Tex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1"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ontent.harstatic.com/documents/Board_of_Directors/Policies_for_Volunteer_Leadership.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ozlynn.crew@har.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0F95-2F95-80BE-F1C0-568E077A6B98}"/>
              </a:ext>
            </a:extLst>
          </p:cNvPr>
          <p:cNvSpPr>
            <a:spLocks noGrp="1"/>
          </p:cNvSpPr>
          <p:nvPr>
            <p:ph type="title"/>
          </p:nvPr>
        </p:nvSpPr>
        <p:spPr>
          <a:xfrm>
            <a:off x="917444" y="870013"/>
            <a:ext cx="7433400" cy="692458"/>
          </a:xfrm>
        </p:spPr>
        <p:txBody>
          <a:bodyPr/>
          <a:lstStyle/>
          <a:p>
            <a:pPr algn="ctr"/>
            <a:r>
              <a:rPr lang="en-US" b="1" dirty="0"/>
              <a:t>Houston Association of REALTORS®</a:t>
            </a:r>
            <a:br>
              <a:rPr lang="en-US" b="1" dirty="0"/>
            </a:br>
            <a:r>
              <a:rPr lang="en-US" b="1" dirty="0"/>
              <a:t>Board of Directors  </a:t>
            </a:r>
            <a:br>
              <a:rPr lang="en-US" b="1" dirty="0"/>
            </a:br>
            <a:endParaRPr lang="en-US" b="1" dirty="0"/>
          </a:p>
        </p:txBody>
      </p:sp>
      <p:sp>
        <p:nvSpPr>
          <p:cNvPr id="3" name="Text Placeholder 2">
            <a:extLst>
              <a:ext uri="{FF2B5EF4-FFF2-40B4-BE49-F238E27FC236}">
                <a16:creationId xmlns:a16="http://schemas.microsoft.com/office/drawing/2014/main" id="{C3579344-06DF-071F-2ED4-D9B0A8FD63CA}"/>
              </a:ext>
            </a:extLst>
          </p:cNvPr>
          <p:cNvSpPr>
            <a:spLocks noGrp="1"/>
          </p:cNvSpPr>
          <p:nvPr>
            <p:ph type="body" idx="1"/>
          </p:nvPr>
        </p:nvSpPr>
        <p:spPr>
          <a:xfrm>
            <a:off x="855300" y="1136343"/>
            <a:ext cx="7433400" cy="3053918"/>
          </a:xfrm>
        </p:spPr>
        <p:txBody>
          <a:bodyPr/>
          <a:lstStyle/>
          <a:p>
            <a:pPr marL="76200" indent="0" algn="ctr">
              <a:buNone/>
            </a:pPr>
            <a:endParaRPr lang="en-US" sz="6000" b="0" i="0" dirty="0">
              <a:solidFill>
                <a:schemeClr val="tx1"/>
              </a:solidFill>
              <a:effectLst/>
              <a:latin typeface="ff2"/>
            </a:endParaRPr>
          </a:p>
          <a:p>
            <a:pPr marL="76200" indent="0" algn="ctr">
              <a:buNone/>
            </a:pPr>
            <a:r>
              <a:rPr lang="en-US" sz="6600" b="0" i="0" dirty="0">
                <a:solidFill>
                  <a:schemeClr val="tx1"/>
                </a:solidFill>
                <a:effectLst/>
                <a:latin typeface="ff2"/>
              </a:rPr>
              <a:t>Leadership</a:t>
            </a:r>
          </a:p>
          <a:p>
            <a:pPr marL="76200" indent="0" algn="ctr">
              <a:buNone/>
            </a:pPr>
            <a:r>
              <a:rPr lang="en-US" sz="6600" b="0" i="0" dirty="0">
                <a:solidFill>
                  <a:schemeClr val="tx1"/>
                </a:solidFill>
                <a:effectLst/>
                <a:latin typeface="ff2"/>
              </a:rPr>
              <a:t>Orientation</a:t>
            </a:r>
            <a:endParaRPr lang="en-US" sz="6600" dirty="0">
              <a:solidFill>
                <a:schemeClr val="tx1"/>
              </a:solidFill>
            </a:endParaRPr>
          </a:p>
        </p:txBody>
      </p:sp>
      <p:pic>
        <p:nvPicPr>
          <p:cNvPr id="4" name="Picture 3" descr="A blue circle with white text&#10;&#10;Description automatically generated">
            <a:extLst>
              <a:ext uri="{FF2B5EF4-FFF2-40B4-BE49-F238E27FC236}">
                <a16:creationId xmlns:a16="http://schemas.microsoft.com/office/drawing/2014/main" id="{5C4D2504-A4EE-637D-DDA6-418DE57394FD}"/>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2337266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81097D-87A2-8E23-A3B9-DF5299BFBE95}"/>
              </a:ext>
            </a:extLst>
          </p:cNvPr>
          <p:cNvSpPr>
            <a:spLocks noGrp="1"/>
          </p:cNvSpPr>
          <p:nvPr>
            <p:ph type="body" idx="1"/>
          </p:nvPr>
        </p:nvSpPr>
        <p:spPr>
          <a:xfrm>
            <a:off x="737313" y="422787"/>
            <a:ext cx="7433400" cy="4193601"/>
          </a:xfrm>
        </p:spPr>
        <p:txBody>
          <a:bodyPr/>
          <a:lstStyle/>
          <a:p>
            <a:pPr marL="76200" indent="0">
              <a:buNone/>
            </a:pPr>
            <a:r>
              <a:rPr lang="en-US" sz="3200" b="1" dirty="0"/>
              <a:t>            Volunteer Leadership Policies</a:t>
            </a:r>
            <a:br>
              <a:rPr lang="en-US" sz="3200" b="1" dirty="0"/>
            </a:br>
            <a:br>
              <a:rPr lang="en-US" sz="3200" b="1" dirty="0"/>
            </a:br>
            <a:r>
              <a:rPr lang="en-US" b="1" dirty="0"/>
              <a:t>All Directors will be expected to read and acknowledge the Policies for Volunteer Leadership </a:t>
            </a:r>
            <a:r>
              <a:rPr lang="en-US" sz="1600" b="1" dirty="0"/>
              <a:t>(</a:t>
            </a:r>
            <a:r>
              <a:rPr lang="en-US" sz="1600" b="1" dirty="0">
                <a:hlinkClick r:id="rId2"/>
              </a:rPr>
              <a:t>click here to read the policies</a:t>
            </a:r>
            <a:r>
              <a:rPr lang="en-US" sz="1600" b="1" dirty="0"/>
              <a:t>)</a:t>
            </a:r>
            <a:br>
              <a:rPr lang="en-US" b="1" dirty="0"/>
            </a:br>
            <a:br>
              <a:rPr lang="en-US" b="1" dirty="0"/>
            </a:br>
            <a:r>
              <a:rPr lang="en-US" b="1" dirty="0"/>
              <a:t>1. Communications </a:t>
            </a:r>
          </a:p>
          <a:p>
            <a:pPr marL="76200" indent="0">
              <a:buNone/>
            </a:pPr>
            <a:r>
              <a:rPr lang="en-US" b="1" dirty="0"/>
              <a:t>2. Harassment</a:t>
            </a:r>
          </a:p>
          <a:p>
            <a:pPr marL="76200" indent="0">
              <a:buNone/>
            </a:pPr>
            <a:r>
              <a:rPr lang="en-US" b="1" dirty="0"/>
              <a:t>3. Ownership Disclosure</a:t>
            </a:r>
          </a:p>
          <a:p>
            <a:pPr marL="76200" indent="0">
              <a:buNone/>
            </a:pPr>
            <a:r>
              <a:rPr lang="en-US" b="1" dirty="0"/>
              <a:t>4. Conflict of Interest</a:t>
            </a:r>
          </a:p>
          <a:p>
            <a:pPr marL="76200" indent="0">
              <a:buNone/>
            </a:pPr>
            <a:r>
              <a:rPr lang="en-US" sz="3200" b="1" dirty="0"/>
              <a:t>	</a:t>
            </a:r>
            <a:br>
              <a:rPr lang="en-US" sz="2000" dirty="0"/>
            </a:br>
            <a:br>
              <a:rPr lang="en-US" sz="2000" dirty="0"/>
            </a:br>
            <a:br>
              <a:rPr lang="en-US" sz="2000" dirty="0"/>
            </a:br>
            <a:br>
              <a:rPr lang="en-US" sz="2000" dirty="0"/>
            </a:br>
            <a:endParaRPr lang="en-US" sz="2000" dirty="0"/>
          </a:p>
        </p:txBody>
      </p:sp>
      <p:pic>
        <p:nvPicPr>
          <p:cNvPr id="5" name="Picture 4" descr="A blue circle with white text&#10;&#10;Description automatically generated">
            <a:extLst>
              <a:ext uri="{FF2B5EF4-FFF2-40B4-BE49-F238E27FC236}">
                <a16:creationId xmlns:a16="http://schemas.microsoft.com/office/drawing/2014/main" id="{CDC03D74-7653-C205-0AF8-51567C2339E0}"/>
              </a:ext>
            </a:extLst>
          </p:cNvPr>
          <p:cNvPicPr>
            <a:picLocks noChangeAspect="1"/>
          </p:cNvPicPr>
          <p:nvPr/>
        </p:nvPicPr>
        <p:blipFill>
          <a:blip r:embed="rId3"/>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355097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F8C25-F50C-ADF1-2C39-D50F4DEB8783}"/>
              </a:ext>
            </a:extLst>
          </p:cNvPr>
          <p:cNvSpPr>
            <a:spLocks noGrp="1"/>
          </p:cNvSpPr>
          <p:nvPr>
            <p:ph type="title"/>
          </p:nvPr>
        </p:nvSpPr>
        <p:spPr/>
        <p:txBody>
          <a:bodyPr/>
          <a:lstStyle/>
          <a:p>
            <a:pPr algn="ctr"/>
            <a:r>
              <a:rPr lang="en-US" dirty="0"/>
              <a:t>Questions?</a:t>
            </a:r>
          </a:p>
        </p:txBody>
      </p:sp>
      <p:sp>
        <p:nvSpPr>
          <p:cNvPr id="3" name="Text Placeholder 2">
            <a:extLst>
              <a:ext uri="{FF2B5EF4-FFF2-40B4-BE49-F238E27FC236}">
                <a16:creationId xmlns:a16="http://schemas.microsoft.com/office/drawing/2014/main" id="{22E03475-665D-21B6-A0F0-75DFA228401A}"/>
              </a:ext>
            </a:extLst>
          </p:cNvPr>
          <p:cNvSpPr>
            <a:spLocks noGrp="1"/>
          </p:cNvSpPr>
          <p:nvPr>
            <p:ph type="body" idx="1"/>
          </p:nvPr>
        </p:nvSpPr>
        <p:spPr>
          <a:xfrm>
            <a:off x="1331650" y="1353947"/>
            <a:ext cx="6525088" cy="3033900"/>
          </a:xfrm>
        </p:spPr>
        <p:txBody>
          <a:bodyPr/>
          <a:lstStyle/>
          <a:p>
            <a:pPr marL="76200" indent="0">
              <a:buNone/>
            </a:pPr>
            <a:r>
              <a:rPr lang="en-US" dirty="0"/>
              <a:t>If you have any questions about running for the HAR Board of Directors please contact:</a:t>
            </a:r>
          </a:p>
          <a:p>
            <a:pPr marL="76200" indent="0">
              <a:buNone/>
            </a:pPr>
            <a:endParaRPr lang="en-US" dirty="0"/>
          </a:p>
          <a:p>
            <a:pPr marL="76200" indent="0" algn="ctr">
              <a:buNone/>
            </a:pPr>
            <a:r>
              <a:rPr lang="en-US" sz="2000" dirty="0"/>
              <a:t>Rozlynn Crew</a:t>
            </a:r>
            <a:br>
              <a:rPr lang="en-US" sz="2000" dirty="0"/>
            </a:br>
            <a:r>
              <a:rPr lang="en-US" sz="2000" dirty="0"/>
              <a:t>HAR Director of Engagement</a:t>
            </a:r>
          </a:p>
          <a:p>
            <a:pPr marL="76200" indent="0" algn="ctr">
              <a:buNone/>
            </a:pPr>
            <a:r>
              <a:rPr lang="en-US" sz="2000" dirty="0">
                <a:hlinkClick r:id="rId2"/>
              </a:rPr>
              <a:t>Rozlynn.crew@har.com</a:t>
            </a:r>
            <a:br>
              <a:rPr lang="en-US" sz="2000" dirty="0"/>
            </a:br>
            <a:r>
              <a:rPr lang="en-US" sz="2000" dirty="0"/>
              <a:t>713-629-1900 ext. 1222</a:t>
            </a:r>
          </a:p>
        </p:txBody>
      </p:sp>
      <p:pic>
        <p:nvPicPr>
          <p:cNvPr id="5" name="Picture 4" descr="A blue circle with white text&#10;&#10;Description automatically generated">
            <a:extLst>
              <a:ext uri="{FF2B5EF4-FFF2-40B4-BE49-F238E27FC236}">
                <a16:creationId xmlns:a16="http://schemas.microsoft.com/office/drawing/2014/main" id="{08436B78-CB9E-1367-E0E9-CF065CA40DB6}"/>
              </a:ext>
            </a:extLst>
          </p:cNvPr>
          <p:cNvPicPr>
            <a:picLocks noChangeAspect="1"/>
          </p:cNvPicPr>
          <p:nvPr/>
        </p:nvPicPr>
        <p:blipFill>
          <a:blip r:embed="rId3"/>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262594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1A0B2-AE9C-751D-DF30-5C5AE490C9EB}"/>
              </a:ext>
            </a:extLst>
          </p:cNvPr>
          <p:cNvSpPr>
            <a:spLocks noGrp="1"/>
          </p:cNvSpPr>
          <p:nvPr>
            <p:ph type="title"/>
          </p:nvPr>
        </p:nvSpPr>
        <p:spPr>
          <a:xfrm>
            <a:off x="855300" y="115410"/>
            <a:ext cx="7433400" cy="745724"/>
          </a:xfrm>
        </p:spPr>
        <p:txBody>
          <a:bodyPr/>
          <a:lstStyle/>
          <a:p>
            <a:r>
              <a:rPr lang="en-US" i="1" dirty="0">
                <a:solidFill>
                  <a:srgbClr val="FFFF00"/>
                </a:solidFill>
              </a:rPr>
              <a:t>A message from HAR Chair-Elect Shae Cottar</a:t>
            </a:r>
          </a:p>
        </p:txBody>
      </p:sp>
      <p:sp>
        <p:nvSpPr>
          <p:cNvPr id="3" name="Text Placeholder 2">
            <a:extLst>
              <a:ext uri="{FF2B5EF4-FFF2-40B4-BE49-F238E27FC236}">
                <a16:creationId xmlns:a16="http://schemas.microsoft.com/office/drawing/2014/main" id="{BEF50794-DE3D-C26B-E53F-735D27BC2B0B}"/>
              </a:ext>
            </a:extLst>
          </p:cNvPr>
          <p:cNvSpPr>
            <a:spLocks noGrp="1"/>
          </p:cNvSpPr>
          <p:nvPr>
            <p:ph type="body" idx="1"/>
          </p:nvPr>
        </p:nvSpPr>
        <p:spPr>
          <a:xfrm>
            <a:off x="855300" y="958788"/>
            <a:ext cx="7433400" cy="3429059"/>
          </a:xfrm>
        </p:spPr>
        <p:txBody>
          <a:bodyPr/>
          <a:lstStyle/>
          <a:p>
            <a:endParaRPr lang="en-US" b="0" i="0" dirty="0">
              <a:solidFill>
                <a:schemeClr val="tx1"/>
              </a:solidFill>
              <a:effectLst/>
              <a:latin typeface="__fkGroteskNeue_a82850"/>
            </a:endParaRPr>
          </a:p>
          <a:p>
            <a:pPr marL="76200" indent="0" algn="ctr">
              <a:buNone/>
            </a:pPr>
            <a:r>
              <a:rPr lang="en-US" b="0" i="0" dirty="0">
                <a:solidFill>
                  <a:schemeClr val="tx1"/>
                </a:solidFill>
                <a:effectLst/>
                <a:latin typeface="__fkGroteskNeue_a82850"/>
              </a:rPr>
              <a:t>“</a:t>
            </a:r>
            <a:r>
              <a:rPr lang="en-US" b="0" i="1" dirty="0">
                <a:solidFill>
                  <a:schemeClr val="tx1"/>
                </a:solidFill>
                <a:effectLst/>
                <a:latin typeface="__fkGroteskNeue_a82850"/>
              </a:rPr>
              <a:t>As a candidate for the Houston Association of Realtors (HAR) Board of Directors, you have the unique opportunity to shape the future of our dynamic real estate community. The HAR Board plays a pivotal role in guiding the strategic direction, advocating for the interests of our members, and fostering a thriving real estate community in the Greater Houston area…</a:t>
            </a:r>
            <a:endParaRPr lang="en-US" i="1" dirty="0">
              <a:solidFill>
                <a:schemeClr val="tx1"/>
              </a:solidFill>
            </a:endParaRPr>
          </a:p>
        </p:txBody>
      </p:sp>
      <p:pic>
        <p:nvPicPr>
          <p:cNvPr id="5" name="Picture 4" descr="A blue circle with white text&#10;&#10;Description automatically generated">
            <a:extLst>
              <a:ext uri="{FF2B5EF4-FFF2-40B4-BE49-F238E27FC236}">
                <a16:creationId xmlns:a16="http://schemas.microsoft.com/office/drawing/2014/main" id="{91AF153D-70EA-C302-3624-92328650DF1B}"/>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230375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9169-8C30-6147-3A5C-E6B8D3251BDE}"/>
              </a:ext>
            </a:extLst>
          </p:cNvPr>
          <p:cNvSpPr>
            <a:spLocks noGrp="1"/>
          </p:cNvSpPr>
          <p:nvPr>
            <p:ph type="title"/>
          </p:nvPr>
        </p:nvSpPr>
        <p:spPr>
          <a:xfrm>
            <a:off x="855300" y="124287"/>
            <a:ext cx="7433400" cy="834501"/>
          </a:xfrm>
        </p:spPr>
        <p:txBody>
          <a:bodyPr/>
          <a:lstStyle/>
          <a:p>
            <a:r>
              <a:rPr lang="en-US" i="1" dirty="0">
                <a:solidFill>
                  <a:srgbClr val="FFFF00"/>
                </a:solidFill>
              </a:rPr>
              <a:t>A message from HAR Chair-Elect Shae Cottar</a:t>
            </a:r>
          </a:p>
        </p:txBody>
      </p:sp>
      <p:sp>
        <p:nvSpPr>
          <p:cNvPr id="3" name="Text Placeholder 2">
            <a:extLst>
              <a:ext uri="{FF2B5EF4-FFF2-40B4-BE49-F238E27FC236}">
                <a16:creationId xmlns:a16="http://schemas.microsoft.com/office/drawing/2014/main" id="{3BE86ADF-AB6B-CA09-D2B5-55AA6F8AB3C4}"/>
              </a:ext>
            </a:extLst>
          </p:cNvPr>
          <p:cNvSpPr>
            <a:spLocks noGrp="1"/>
          </p:cNvSpPr>
          <p:nvPr>
            <p:ph type="body" idx="1"/>
          </p:nvPr>
        </p:nvSpPr>
        <p:spPr>
          <a:xfrm>
            <a:off x="855300" y="1353947"/>
            <a:ext cx="7433400" cy="3289074"/>
          </a:xfrm>
        </p:spPr>
        <p:txBody>
          <a:bodyPr/>
          <a:lstStyle/>
          <a:p>
            <a:pPr marL="76200" indent="0" algn="ctr">
              <a:buNone/>
            </a:pPr>
            <a:r>
              <a:rPr lang="en-US" sz="1800" b="0" i="1" dirty="0">
                <a:solidFill>
                  <a:schemeClr val="tx1"/>
                </a:solidFill>
                <a:effectLst/>
                <a:latin typeface="__fkGroteskNeue_a82850"/>
              </a:rPr>
              <a:t>The HAR Board is at the forefront of industry trends and technological advancements. As a Board member, you will contribute to the development of innovative programs, services, and initiatives that empower Realtors to excel in an ever-evolving real estate landscape.</a:t>
            </a:r>
            <a:br>
              <a:rPr lang="en-US" sz="1800" b="0" i="1" dirty="0">
                <a:solidFill>
                  <a:schemeClr val="tx1"/>
                </a:solidFill>
                <a:effectLst/>
                <a:latin typeface="__fkGroteskNeue_a82850"/>
              </a:rPr>
            </a:br>
            <a:br>
              <a:rPr lang="en-US" sz="1800" b="0" i="1" dirty="0">
                <a:solidFill>
                  <a:schemeClr val="tx1"/>
                </a:solidFill>
                <a:effectLst/>
                <a:latin typeface="__fkGroteskNeue_a82850"/>
              </a:rPr>
            </a:br>
            <a:r>
              <a:rPr lang="en-US" sz="1800" b="0" i="1" dirty="0">
                <a:solidFill>
                  <a:schemeClr val="tx1"/>
                </a:solidFill>
                <a:effectLst/>
                <a:latin typeface="__fkGroteskNeue_a82850"/>
              </a:rPr>
              <a:t>I encourage you to consider this opportunity to join the HAR Board of Directors and become a driving force in shaping the future of our profession. Together, we can elevate the Realtor experience, foster innovation, and build a stronger, more prosperous real estate community in Houston.</a:t>
            </a:r>
            <a:br>
              <a:rPr lang="en-US" sz="1800" b="0" i="1" dirty="0">
                <a:solidFill>
                  <a:schemeClr val="tx1"/>
                </a:solidFill>
                <a:effectLst/>
                <a:latin typeface="__fkGroteskNeue_a82850"/>
              </a:rPr>
            </a:br>
            <a:br>
              <a:rPr lang="en-US" sz="1800" b="0" i="1" dirty="0">
                <a:solidFill>
                  <a:schemeClr val="tx1"/>
                </a:solidFill>
                <a:effectLst/>
                <a:latin typeface="__fkGroteskNeue_a82850"/>
              </a:rPr>
            </a:br>
            <a:r>
              <a:rPr lang="en-US" sz="1800" b="0" i="1" dirty="0">
                <a:solidFill>
                  <a:schemeClr val="tx1"/>
                </a:solidFill>
                <a:effectLst/>
                <a:latin typeface="__fkGroteskNeue_a82850"/>
              </a:rPr>
              <a:t>So scroll through these pages to learn what is involved…Good Luck!</a:t>
            </a:r>
            <a:endParaRPr lang="en-US" sz="1800" i="1" dirty="0">
              <a:solidFill>
                <a:schemeClr val="tx1"/>
              </a:solidFill>
            </a:endParaRPr>
          </a:p>
        </p:txBody>
      </p:sp>
      <p:pic>
        <p:nvPicPr>
          <p:cNvPr id="5" name="Picture 4" descr="A blue circle with white text&#10;&#10;Description automatically generated">
            <a:extLst>
              <a:ext uri="{FF2B5EF4-FFF2-40B4-BE49-F238E27FC236}">
                <a16:creationId xmlns:a16="http://schemas.microsoft.com/office/drawing/2014/main" id="{CE4478EF-CFE7-E5EC-4C93-5679D2E8AF5F}"/>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3185904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81097D-87A2-8E23-A3B9-DF5299BFBE95}"/>
              </a:ext>
            </a:extLst>
          </p:cNvPr>
          <p:cNvSpPr>
            <a:spLocks noGrp="1"/>
          </p:cNvSpPr>
          <p:nvPr>
            <p:ph type="body" idx="1"/>
          </p:nvPr>
        </p:nvSpPr>
        <p:spPr>
          <a:xfrm>
            <a:off x="737313" y="422787"/>
            <a:ext cx="7433400" cy="3843413"/>
          </a:xfrm>
        </p:spPr>
        <p:txBody>
          <a:bodyPr/>
          <a:lstStyle/>
          <a:p>
            <a:pPr marL="0" marR="0" indent="0">
              <a:spcBef>
                <a:spcPts val="0"/>
              </a:spcBef>
              <a:spcAft>
                <a:spcPts val="0"/>
              </a:spcAft>
              <a:buNone/>
            </a:pPr>
            <a:r>
              <a:rPr lang="en-US" sz="3200" b="1" dirty="0"/>
              <a:t>       Board of Directors Expectations</a:t>
            </a:r>
            <a:br>
              <a:rPr lang="en-US" sz="2000" dirty="0"/>
            </a:br>
            <a:br>
              <a:rPr lang="en-US" sz="2000" dirty="0"/>
            </a:br>
            <a:endParaRPr lang="en-US" sz="2000" dirty="0"/>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Serving on the HAR Board of Directors involves a serious commitment of your time. This is not an honorary position; you are involved in the decisions that impact the livelihood of our members.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This means you need to stay up to date on our industry as well as legislative activities that might affect real estate. </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You should support HAR’s mission and purpose. </a:t>
            </a:r>
            <a:endParaRPr lang="en-US" sz="2000" dirty="0"/>
          </a:p>
        </p:txBody>
      </p:sp>
      <p:pic>
        <p:nvPicPr>
          <p:cNvPr id="5" name="Picture 4" descr="A blue circle with white text&#10;&#10;Description automatically generated">
            <a:extLst>
              <a:ext uri="{FF2B5EF4-FFF2-40B4-BE49-F238E27FC236}">
                <a16:creationId xmlns:a16="http://schemas.microsoft.com/office/drawing/2014/main" id="{CDC03D74-7653-C205-0AF8-51567C2339E0}"/>
              </a:ext>
            </a:extLst>
          </p:cNvPr>
          <p:cNvPicPr>
            <a:picLocks noChangeAspect="1"/>
          </p:cNvPicPr>
          <p:nvPr/>
        </p:nvPicPr>
        <p:blipFill>
          <a:blip r:embed="rId2"/>
          <a:stretch>
            <a:fillRect/>
          </a:stretch>
        </p:blipFill>
        <p:spPr>
          <a:xfrm>
            <a:off x="8270945" y="4159604"/>
            <a:ext cx="718259" cy="718259"/>
          </a:xfrm>
          <a:prstGeom prst="rect">
            <a:avLst/>
          </a:prstGeom>
        </p:spPr>
      </p:pic>
    </p:spTree>
    <p:extLst>
      <p:ext uri="{BB962C8B-B14F-4D97-AF65-F5344CB8AC3E}">
        <p14:creationId xmlns:p14="http://schemas.microsoft.com/office/powerpoint/2010/main" val="200533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50357-A6A3-75F4-9FEC-F3A68B81E53B}"/>
              </a:ext>
            </a:extLst>
          </p:cNvPr>
          <p:cNvSpPr>
            <a:spLocks noGrp="1"/>
          </p:cNvSpPr>
          <p:nvPr>
            <p:ph type="title"/>
          </p:nvPr>
        </p:nvSpPr>
        <p:spPr/>
        <p:txBody>
          <a:bodyPr/>
          <a:lstStyle/>
          <a:p>
            <a:r>
              <a:rPr lang="en-US" b="1" dirty="0"/>
              <a:t>OVERVIEW</a:t>
            </a:r>
            <a:r>
              <a:rPr lang="en-US" dirty="0"/>
              <a:t>	</a:t>
            </a:r>
          </a:p>
        </p:txBody>
      </p:sp>
      <p:sp>
        <p:nvSpPr>
          <p:cNvPr id="3" name="Text Placeholder 2">
            <a:extLst>
              <a:ext uri="{FF2B5EF4-FFF2-40B4-BE49-F238E27FC236}">
                <a16:creationId xmlns:a16="http://schemas.microsoft.com/office/drawing/2014/main" id="{BBD0CBF4-AAFE-97F0-9935-91DBC4118C54}"/>
              </a:ext>
            </a:extLst>
          </p:cNvPr>
          <p:cNvSpPr>
            <a:spLocks noGrp="1"/>
          </p:cNvSpPr>
          <p:nvPr>
            <p:ph type="body" idx="1"/>
          </p:nvPr>
        </p:nvSpPr>
        <p:spPr>
          <a:xfrm>
            <a:off x="855300" y="1365377"/>
            <a:ext cx="7728630" cy="3033900"/>
          </a:xfrm>
        </p:spPr>
        <p:txBody>
          <a:bodyPr/>
          <a:lstStyle/>
          <a:p>
            <a:pPr marL="76200" indent="0">
              <a:buNone/>
            </a:pPr>
            <a:r>
              <a:rPr lang="en-US" dirty="0"/>
              <a:t>The Board is the governing body of HAR and is responsible for:</a:t>
            </a:r>
            <a:br>
              <a:rPr lang="en-US" dirty="0"/>
            </a:br>
            <a:br>
              <a:rPr lang="en-US" dirty="0"/>
            </a:br>
            <a:r>
              <a:rPr lang="en-US" dirty="0"/>
              <a:t>1. Planning and oversight</a:t>
            </a:r>
            <a:br>
              <a:rPr lang="en-US" dirty="0"/>
            </a:br>
            <a:r>
              <a:rPr lang="en-US" dirty="0"/>
              <a:t>2. Policy development</a:t>
            </a:r>
          </a:p>
          <a:p>
            <a:pPr marL="76200" indent="0">
              <a:buNone/>
            </a:pPr>
            <a:r>
              <a:rPr lang="en-US" dirty="0"/>
              <a:t>3. Stewarding of assets and budget</a:t>
            </a:r>
          </a:p>
          <a:p>
            <a:pPr marL="76200" indent="0">
              <a:buNone/>
            </a:pPr>
            <a:r>
              <a:rPr lang="en-US" dirty="0"/>
              <a:t>4. Review Professional Standards cases</a:t>
            </a:r>
            <a:br>
              <a:rPr lang="en-US" dirty="0"/>
            </a:br>
            <a:endParaRPr lang="en-US" dirty="0"/>
          </a:p>
        </p:txBody>
      </p:sp>
      <p:pic>
        <p:nvPicPr>
          <p:cNvPr id="5" name="Picture 4" descr="A blue circle with white text&#10;&#10;Description automatically generated">
            <a:extLst>
              <a:ext uri="{FF2B5EF4-FFF2-40B4-BE49-F238E27FC236}">
                <a16:creationId xmlns:a16="http://schemas.microsoft.com/office/drawing/2014/main" id="{3192CDAB-3320-517A-A75D-9A440B32E499}"/>
              </a:ext>
            </a:extLst>
          </p:cNvPr>
          <p:cNvPicPr>
            <a:picLocks noChangeAspect="1"/>
          </p:cNvPicPr>
          <p:nvPr/>
        </p:nvPicPr>
        <p:blipFill>
          <a:blip r:embed="rId2"/>
          <a:stretch>
            <a:fillRect/>
          </a:stretch>
        </p:blipFill>
        <p:spPr>
          <a:xfrm>
            <a:off x="8172168" y="4226218"/>
            <a:ext cx="718259" cy="718259"/>
          </a:xfrm>
          <a:prstGeom prst="rect">
            <a:avLst/>
          </a:prstGeom>
        </p:spPr>
      </p:pic>
    </p:spTree>
    <p:extLst>
      <p:ext uri="{BB962C8B-B14F-4D97-AF65-F5344CB8AC3E}">
        <p14:creationId xmlns:p14="http://schemas.microsoft.com/office/powerpoint/2010/main" val="1063861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7E069D-5526-B20F-E9ED-AEA4106D7564}"/>
              </a:ext>
            </a:extLst>
          </p:cNvPr>
          <p:cNvSpPr>
            <a:spLocks noGrp="1"/>
          </p:cNvSpPr>
          <p:nvPr>
            <p:ph type="body" idx="1"/>
          </p:nvPr>
        </p:nvSpPr>
        <p:spPr>
          <a:xfrm>
            <a:off x="744071" y="262890"/>
            <a:ext cx="7336939" cy="4058098"/>
          </a:xfrm>
        </p:spPr>
        <p:txBody>
          <a:bodyPr/>
          <a:lstStyle/>
          <a:p>
            <a:pPr marL="76200" indent="0" algn="l">
              <a:buNone/>
            </a:pPr>
            <a:r>
              <a:rPr lang="en-US" sz="3200" b="1" dirty="0"/>
              <a:t>OVERVIEW</a:t>
            </a:r>
          </a:p>
          <a:p>
            <a:pPr marL="76200" indent="0" algn="l">
              <a:buNone/>
            </a:pPr>
            <a:endParaRPr lang="en-US" dirty="0"/>
          </a:p>
          <a:p>
            <a:pPr marL="76200" indent="0" algn="ctr">
              <a:buNone/>
            </a:pPr>
            <a:br>
              <a:rPr lang="en-US" dirty="0"/>
            </a:br>
            <a:r>
              <a:rPr lang="en-US" sz="3200" dirty="0"/>
              <a:t>Governance is the responsibility</a:t>
            </a:r>
            <a:br>
              <a:rPr lang="en-US" sz="3200" dirty="0"/>
            </a:br>
            <a:r>
              <a:rPr lang="en-US" sz="3200" dirty="0"/>
              <a:t> of the Board.</a:t>
            </a:r>
            <a:br>
              <a:rPr lang="en-US" sz="3200" dirty="0"/>
            </a:br>
            <a:br>
              <a:rPr lang="en-US" sz="3200" dirty="0"/>
            </a:br>
            <a:r>
              <a:rPr lang="en-US" sz="3200" dirty="0"/>
              <a:t>Management is the responsibility of the Chief Executive Officer and staff.</a:t>
            </a:r>
          </a:p>
          <a:p>
            <a:pPr marL="76200" indent="0">
              <a:buNone/>
            </a:pPr>
            <a:endParaRPr lang="en-US" dirty="0"/>
          </a:p>
        </p:txBody>
      </p:sp>
      <p:pic>
        <p:nvPicPr>
          <p:cNvPr id="4" name="Picture 3" descr="A blue circle with white text&#10;&#10;Description automatically generated">
            <a:extLst>
              <a:ext uri="{FF2B5EF4-FFF2-40B4-BE49-F238E27FC236}">
                <a16:creationId xmlns:a16="http://schemas.microsoft.com/office/drawing/2014/main" id="{B49DABAA-4A11-3A9B-A2C1-0E380B5CE07E}"/>
              </a:ext>
            </a:extLst>
          </p:cNvPr>
          <p:cNvPicPr>
            <a:picLocks noChangeAspect="1"/>
          </p:cNvPicPr>
          <p:nvPr/>
        </p:nvPicPr>
        <p:blipFill>
          <a:blip r:embed="rId2"/>
          <a:stretch>
            <a:fillRect/>
          </a:stretch>
        </p:blipFill>
        <p:spPr>
          <a:xfrm>
            <a:off x="8172168" y="4226218"/>
            <a:ext cx="718259" cy="718259"/>
          </a:xfrm>
          <a:prstGeom prst="rect">
            <a:avLst/>
          </a:prstGeom>
        </p:spPr>
      </p:pic>
    </p:spTree>
    <p:extLst>
      <p:ext uri="{BB962C8B-B14F-4D97-AF65-F5344CB8AC3E}">
        <p14:creationId xmlns:p14="http://schemas.microsoft.com/office/powerpoint/2010/main" val="2139915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81097D-87A2-8E23-A3B9-DF5299BFBE95}"/>
              </a:ext>
            </a:extLst>
          </p:cNvPr>
          <p:cNvSpPr>
            <a:spLocks noGrp="1"/>
          </p:cNvSpPr>
          <p:nvPr>
            <p:ph type="body" idx="1"/>
          </p:nvPr>
        </p:nvSpPr>
        <p:spPr>
          <a:xfrm>
            <a:off x="737313" y="266331"/>
            <a:ext cx="7433400" cy="3999870"/>
          </a:xfrm>
        </p:spPr>
        <p:txBody>
          <a:bodyPr/>
          <a:lstStyle/>
          <a:p>
            <a:pPr marL="76200" indent="0">
              <a:buNone/>
            </a:pPr>
            <a:b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HAR’S STATEMENT ON ANTITRUST COMPLIANCE</a:t>
            </a:r>
            <a:r>
              <a:rPr lang="en-US" sz="32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AT MEETINGS</a:t>
            </a:r>
            <a:b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HAR expects all meetings and events to be conducted in a professional, ethical and lawful manner, including in adherence to all antitrust laws. Accordingly, discussion of any matters relating to practices that may restrain trade or be considered anti-competitive is prohibited. For example,</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the following discussions between attendees are always prohibited: that commissions should be set at a fixed price or rate; a boycotting of other competitors; or a refusal to show a property to a consumer based on the commission being offered. Any discussion inconsistent with this policy will not be tolerated.</a:t>
            </a:r>
            <a:endParaRPr lang="en-US" sz="2000" dirty="0"/>
          </a:p>
        </p:txBody>
      </p:sp>
      <p:pic>
        <p:nvPicPr>
          <p:cNvPr id="5" name="Picture 4" descr="A blue circle with white text&#10;&#10;Description automatically generated">
            <a:extLst>
              <a:ext uri="{FF2B5EF4-FFF2-40B4-BE49-F238E27FC236}">
                <a16:creationId xmlns:a16="http://schemas.microsoft.com/office/drawing/2014/main" id="{CDC03D74-7653-C205-0AF8-51567C2339E0}"/>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615154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81097D-87A2-8E23-A3B9-DF5299BFBE95}"/>
              </a:ext>
            </a:extLst>
          </p:cNvPr>
          <p:cNvSpPr>
            <a:spLocks noGrp="1"/>
          </p:cNvSpPr>
          <p:nvPr>
            <p:ph type="body" idx="1"/>
          </p:nvPr>
        </p:nvSpPr>
        <p:spPr>
          <a:xfrm>
            <a:off x="737313" y="422787"/>
            <a:ext cx="7433400" cy="4042681"/>
          </a:xfrm>
        </p:spPr>
        <p:txBody>
          <a:bodyPr/>
          <a:lstStyle/>
          <a:p>
            <a:pPr marL="76200" indent="0">
              <a:buNone/>
            </a:pPr>
            <a:r>
              <a:rPr lang="en-US" sz="3200" b="1" dirty="0"/>
              <a:t>Board of Directors Expectations</a:t>
            </a:r>
            <a:br>
              <a:rPr lang="en-US" sz="3200" b="1" dirty="0"/>
            </a:br>
            <a:endParaRPr lang="en-US" sz="2000" b="1" dirty="0"/>
          </a:p>
          <a:p>
            <a:r>
              <a:rPr lang="en-US" sz="2000" dirty="0"/>
              <a:t>Serve as an ambassador of HAR by utilizing and promoting HAR’s products, tools and services</a:t>
            </a:r>
          </a:p>
          <a:p>
            <a:r>
              <a:rPr lang="en-US" sz="2000" dirty="0"/>
              <a:t>Attend major HAR events that include the  annual two-day strategic leadership conference, HAR Engage and other area networking events</a:t>
            </a:r>
          </a:p>
          <a:p>
            <a:r>
              <a:rPr lang="en-US" sz="2000" dirty="0"/>
              <a:t>Maintain legal and ethical integrity and follow anti-trust and</a:t>
            </a:r>
            <a:br>
              <a:rPr lang="en-US" sz="2000" dirty="0"/>
            </a:br>
            <a:r>
              <a:rPr lang="en-US" sz="2000" dirty="0"/>
              <a:t>conflict of interest policies</a:t>
            </a:r>
          </a:p>
          <a:p>
            <a:r>
              <a:rPr lang="en-US" sz="2000" dirty="0"/>
              <a:t>Consider making a commitment to TREPAC</a:t>
            </a:r>
          </a:p>
          <a:p>
            <a:r>
              <a:rPr lang="en-US" sz="2000" dirty="0"/>
              <a:t>Participate in HAR activities throughout the year</a:t>
            </a:r>
            <a:br>
              <a:rPr lang="en-US" sz="2000" dirty="0"/>
            </a:br>
            <a:br>
              <a:rPr lang="en-US" sz="2000" dirty="0"/>
            </a:br>
            <a:r>
              <a:rPr lang="en-US" sz="2000" dirty="0"/>
              <a:t>  </a:t>
            </a:r>
          </a:p>
        </p:txBody>
      </p:sp>
      <p:pic>
        <p:nvPicPr>
          <p:cNvPr id="5" name="Picture 4" descr="A blue circle with white text&#10;&#10;Description automatically generated">
            <a:extLst>
              <a:ext uri="{FF2B5EF4-FFF2-40B4-BE49-F238E27FC236}">
                <a16:creationId xmlns:a16="http://schemas.microsoft.com/office/drawing/2014/main" id="{CDC03D74-7653-C205-0AF8-51567C2339E0}"/>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774553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81097D-87A2-8E23-A3B9-DF5299BFBE95}"/>
              </a:ext>
            </a:extLst>
          </p:cNvPr>
          <p:cNvSpPr>
            <a:spLocks noGrp="1"/>
          </p:cNvSpPr>
          <p:nvPr>
            <p:ph type="body" idx="1"/>
          </p:nvPr>
        </p:nvSpPr>
        <p:spPr>
          <a:xfrm>
            <a:off x="737313" y="422787"/>
            <a:ext cx="7433400" cy="3843413"/>
          </a:xfrm>
        </p:spPr>
        <p:txBody>
          <a:bodyPr/>
          <a:lstStyle/>
          <a:p>
            <a:pPr marL="76200" indent="0">
              <a:buNone/>
            </a:pPr>
            <a:r>
              <a:rPr lang="en-US" sz="3200" b="1" dirty="0"/>
              <a:t>Board of Directors Expectations</a:t>
            </a:r>
            <a:br>
              <a:rPr lang="en-US" sz="2000" dirty="0"/>
            </a:br>
            <a:br>
              <a:rPr lang="en-US" sz="2000" dirty="0"/>
            </a:br>
            <a:endParaRPr lang="en-US" sz="2000" dirty="0"/>
          </a:p>
          <a:p>
            <a:pPr marL="76200" indent="0">
              <a:buNone/>
            </a:pPr>
            <a:r>
              <a:rPr lang="en-US" sz="2000" dirty="0"/>
              <a:t>Attend 6 yearly Board meetings including the Leadership Briefing </a:t>
            </a:r>
          </a:p>
          <a:p>
            <a:pPr marL="76200" indent="0">
              <a:buNone/>
            </a:pPr>
            <a:r>
              <a:rPr lang="en-US" sz="1600" dirty="0"/>
              <a:t>(</a:t>
            </a:r>
            <a:r>
              <a:rPr lang="en-US" sz="1400" dirty="0"/>
              <a:t>Any Director failing to attend  any four regular meetings of the Board of Directors with or without excuse in any calendar year shall automatically be removed from the Board of Directors.)</a:t>
            </a:r>
            <a:br>
              <a:rPr lang="en-US" sz="1600" dirty="0"/>
            </a:br>
            <a:endParaRPr lang="en-US" sz="1600" dirty="0"/>
          </a:p>
          <a:p>
            <a:pPr marL="76200" indent="0">
              <a:buNone/>
            </a:pPr>
            <a:r>
              <a:rPr lang="en-US" sz="2000" dirty="0"/>
              <a:t>Prepare for Board meetings by reading the Chair’s Update sent to Directors the week before the Monday Board meeting.</a:t>
            </a:r>
            <a:br>
              <a:rPr lang="en-US" sz="2000" dirty="0"/>
            </a:br>
            <a:br>
              <a:rPr lang="en-US" sz="2000" dirty="0"/>
            </a:br>
            <a:r>
              <a:rPr lang="en-US" sz="2000" dirty="0"/>
              <a:t>Review the Board agenda posted in the Directors Meeting Room</a:t>
            </a:r>
            <a:br>
              <a:rPr lang="en-US" sz="2000" dirty="0"/>
            </a:br>
            <a:r>
              <a:rPr lang="en-US" sz="2000" dirty="0"/>
              <a:t>the weekend before the Board meeting</a:t>
            </a:r>
          </a:p>
          <a:p>
            <a:pPr marL="76200" indent="0">
              <a:buNone/>
            </a:pPr>
            <a:endParaRPr lang="en-US" sz="2000" dirty="0"/>
          </a:p>
          <a:p>
            <a:pPr marL="76200" indent="0">
              <a:buNone/>
            </a:pPr>
            <a:br>
              <a:rPr lang="en-US" sz="2000" dirty="0"/>
            </a:br>
            <a:br>
              <a:rPr lang="en-US" sz="2000" dirty="0"/>
            </a:br>
            <a:br>
              <a:rPr lang="en-US" sz="2000" dirty="0"/>
            </a:br>
            <a:br>
              <a:rPr lang="en-US" sz="2000" dirty="0"/>
            </a:br>
            <a:br>
              <a:rPr lang="en-US" sz="2000" dirty="0"/>
            </a:br>
            <a:endParaRPr lang="en-US" sz="2000" dirty="0"/>
          </a:p>
        </p:txBody>
      </p:sp>
      <p:pic>
        <p:nvPicPr>
          <p:cNvPr id="5" name="Picture 4" descr="A blue circle with white text&#10;&#10;Description automatically generated">
            <a:extLst>
              <a:ext uri="{FF2B5EF4-FFF2-40B4-BE49-F238E27FC236}">
                <a16:creationId xmlns:a16="http://schemas.microsoft.com/office/drawing/2014/main" id="{CDC03D74-7653-C205-0AF8-51567C2339E0}"/>
              </a:ext>
            </a:extLst>
          </p:cNvPr>
          <p:cNvPicPr>
            <a:picLocks noChangeAspect="1"/>
          </p:cNvPicPr>
          <p:nvPr/>
        </p:nvPicPr>
        <p:blipFill>
          <a:blip r:embed="rId2"/>
          <a:stretch>
            <a:fillRect/>
          </a:stretch>
        </p:blipFill>
        <p:spPr>
          <a:xfrm>
            <a:off x="8350844" y="4319402"/>
            <a:ext cx="718259" cy="718259"/>
          </a:xfrm>
          <a:prstGeom prst="rect">
            <a:avLst/>
          </a:prstGeom>
        </p:spPr>
      </p:pic>
    </p:spTree>
    <p:extLst>
      <p:ext uri="{BB962C8B-B14F-4D97-AF65-F5344CB8AC3E}">
        <p14:creationId xmlns:p14="http://schemas.microsoft.com/office/powerpoint/2010/main" val="3900349455"/>
      </p:ext>
    </p:extLst>
  </p:cSld>
  <p:clrMapOvr>
    <a:masterClrMapping/>
  </p:clrMapOvr>
</p:sld>
</file>

<file path=ppt/theme/theme1.xml><?xml version="1.0" encoding="utf-8"?>
<a:theme xmlns:a="http://schemas.openxmlformats.org/drawingml/2006/main" name="Virgilia template">
  <a:themeElements>
    <a:clrScheme name="Custom 347">
      <a:dk1>
        <a:srgbClr val="FFFFFF"/>
      </a:dk1>
      <a:lt1>
        <a:srgbClr val="01050E"/>
      </a:lt1>
      <a:dk2>
        <a:srgbClr val="DDE0EB"/>
      </a:dk2>
      <a:lt2>
        <a:srgbClr val="777FA0"/>
      </a:lt2>
      <a:accent1>
        <a:srgbClr val="0342A9"/>
      </a:accent1>
      <a:accent2>
        <a:srgbClr val="0F9EC5"/>
      </a:accent2>
      <a:accent3>
        <a:srgbClr val="023290"/>
      </a:accent3>
      <a:accent4>
        <a:srgbClr val="027190"/>
      </a:accent4>
      <a:accent5>
        <a:srgbClr val="022376"/>
      </a:accent5>
      <a:accent6>
        <a:srgbClr val="01135D"/>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53075</TotalTime>
  <Words>715</Words>
  <Application>Microsoft Office PowerPoint</Application>
  <PresentationFormat>On-screen Show (16:9)</PresentationFormat>
  <Paragraphs>43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__fkGroteskNeue_a82850</vt:lpstr>
      <vt:lpstr>Arial</vt:lpstr>
      <vt:lpstr>Red Hat Text</vt:lpstr>
      <vt:lpstr>Calibri</vt:lpstr>
      <vt:lpstr>ff2</vt:lpstr>
      <vt:lpstr>Times New Roman</vt:lpstr>
      <vt:lpstr>Red Hat Display Black</vt:lpstr>
      <vt:lpstr>Virgilia template</vt:lpstr>
      <vt:lpstr>Houston Association of REALTORS® Board of Directors   </vt:lpstr>
      <vt:lpstr>A message from HAR Chair-Elect Shae Cottar</vt:lpstr>
      <vt:lpstr>A message from HAR Chair-Elect Shae Cottar</vt:lpstr>
      <vt:lpstr>PowerPoint Presentation</vt:lpstr>
      <vt:lpstr>OVERVIEW </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Theresa Murphy</dc:creator>
  <cp:lastModifiedBy>Rozlynn Crew</cp:lastModifiedBy>
  <cp:revision>12</cp:revision>
  <cp:lastPrinted>2024-03-24T22:10:48Z</cp:lastPrinted>
  <dcterms:modified xsi:type="dcterms:W3CDTF">2024-04-29T17:07:00Z</dcterms:modified>
</cp:coreProperties>
</file>