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2"/>
  </p:notesMasterIdLst>
  <p:sldIdLst>
    <p:sldId id="331" r:id="rId2"/>
    <p:sldId id="347" r:id="rId3"/>
    <p:sldId id="332" r:id="rId4"/>
    <p:sldId id="330" r:id="rId5"/>
    <p:sldId id="342" r:id="rId6"/>
    <p:sldId id="336" r:id="rId7"/>
    <p:sldId id="340" r:id="rId8"/>
    <p:sldId id="339" r:id="rId9"/>
    <p:sldId id="345" r:id="rId10"/>
    <p:sldId id="349" r:id="rId11"/>
  </p:sldIdLst>
  <p:sldSz cx="9144000" cy="5143500" type="screen16x9"/>
  <p:notesSz cx="7102475" cy="9388475"/>
  <p:embeddedFontLst>
    <p:embeddedFont>
      <p:font typeface="Red Hat Text" panose="02010503040201060303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2845D9-6369-49C8-8727-13F84F9FAB24}">
  <a:tblStyle styleId="{212845D9-6369-49C8-8727-13F84F9FAB2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2F15732-B958-4A86-A11A-B8F5D660555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53"/>
  </p:normalViewPr>
  <p:slideViewPr>
    <p:cSldViewPr snapToGrid="0">
      <p:cViewPr varScale="1">
        <p:scale>
          <a:sx n="158" d="100"/>
          <a:sy n="158" d="100"/>
        </p:scale>
        <p:origin x="5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/>
          <p:nvPr/>
        </p:nvSpPr>
        <p:spPr>
          <a:xfrm>
            <a:off x="2381" y="2381"/>
            <a:ext cx="6642640" cy="5138738"/>
          </a:xfrm>
          <a:custGeom>
            <a:avLst/>
            <a:gdLst/>
            <a:ahLst/>
            <a:cxnLst/>
            <a:rect l="l" t="t" r="r" b="b"/>
            <a:pathLst>
              <a:path w="8856853" h="6851650" extrusionOk="0">
                <a:moveTo>
                  <a:pt x="0" y="6851650"/>
                </a:moveTo>
                <a:lnTo>
                  <a:pt x="0" y="6433884"/>
                </a:lnTo>
                <a:cubicBezTo>
                  <a:pt x="1681036" y="6368796"/>
                  <a:pt x="3257550" y="5672836"/>
                  <a:pt x="4439349" y="4473956"/>
                </a:cubicBezTo>
                <a:cubicBezTo>
                  <a:pt x="5622417" y="3273870"/>
                  <a:pt x="6295644" y="1685100"/>
                  <a:pt x="6335332" y="0"/>
                </a:cubicBezTo>
                <a:lnTo>
                  <a:pt x="8856853" y="0"/>
                </a:lnTo>
                <a:cubicBezTo>
                  <a:pt x="8845614" y="674103"/>
                  <a:pt x="8760016" y="1344911"/>
                  <a:pt x="8601646" y="2000250"/>
                </a:cubicBezTo>
                <a:cubicBezTo>
                  <a:pt x="8447278" y="2636692"/>
                  <a:pt x="8224456" y="3254546"/>
                  <a:pt x="7937056" y="3843020"/>
                </a:cubicBezTo>
                <a:cubicBezTo>
                  <a:pt x="7653845" y="4422306"/>
                  <a:pt x="7310120" y="4969980"/>
                  <a:pt x="6911594" y="5476875"/>
                </a:cubicBezTo>
                <a:cubicBezTo>
                  <a:pt x="6515100" y="5980576"/>
                  <a:pt x="6066975" y="6441377"/>
                  <a:pt x="5574475" y="68516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142875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5"/>
          <p:cNvSpPr/>
          <p:nvPr/>
        </p:nvSpPr>
        <p:spPr>
          <a:xfrm>
            <a:off x="2375" y="2375"/>
            <a:ext cx="4762558" cy="4836719"/>
          </a:xfrm>
          <a:custGeom>
            <a:avLst/>
            <a:gdLst/>
            <a:ahLst/>
            <a:cxnLst/>
            <a:rect l="l" t="t" r="r" b="b"/>
            <a:pathLst>
              <a:path w="6328981" h="6427533" extrusionOk="0">
                <a:moveTo>
                  <a:pt x="0" y="3907092"/>
                </a:moveTo>
                <a:cubicBezTo>
                  <a:pt x="1005313" y="3844208"/>
                  <a:pt x="1951406" y="3410027"/>
                  <a:pt x="2654618" y="2688844"/>
                </a:cubicBezTo>
                <a:cubicBezTo>
                  <a:pt x="3360649" y="1967326"/>
                  <a:pt x="3772757" y="1008780"/>
                  <a:pt x="3810635" y="0"/>
                </a:cubicBezTo>
                <a:lnTo>
                  <a:pt x="6328982" y="0"/>
                </a:lnTo>
                <a:cubicBezTo>
                  <a:pt x="6289294" y="1683385"/>
                  <a:pt x="5616575" y="3270631"/>
                  <a:pt x="4434840" y="4469511"/>
                </a:cubicBezTo>
                <a:cubicBezTo>
                  <a:pt x="3254375" y="5667375"/>
                  <a:pt x="1679575" y="6362447"/>
                  <a:pt x="0" y="642753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142875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2375" y="2375"/>
            <a:ext cx="2872234" cy="2945059"/>
          </a:xfrm>
          <a:custGeom>
            <a:avLst/>
            <a:gdLst/>
            <a:ahLst/>
            <a:cxnLst/>
            <a:rect l="l" t="t" r="r" b="b"/>
            <a:pathLst>
              <a:path w="3804284" h="3900741" extrusionOk="0">
                <a:moveTo>
                  <a:pt x="0" y="0"/>
                </a:moveTo>
                <a:lnTo>
                  <a:pt x="3804285" y="0"/>
                </a:lnTo>
                <a:cubicBezTo>
                  <a:pt x="3766408" y="1007123"/>
                  <a:pt x="3354934" y="1964074"/>
                  <a:pt x="2650046" y="2684399"/>
                </a:cubicBezTo>
                <a:cubicBezTo>
                  <a:pt x="1948066" y="3404400"/>
                  <a:pt x="1003605" y="3837896"/>
                  <a:pt x="0" y="39007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42875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74334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855300" y="1353947"/>
            <a:ext cx="7433400" cy="303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⊚"/>
              <a:defRPr/>
            </a:lvl1pPr>
            <a:lvl2pPr marL="914400" lvl="1" indent="-381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rtl="0">
              <a:spcBef>
                <a:spcPts val="600"/>
              </a:spcBef>
              <a:spcAft>
                <a:spcPts val="60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55300" y="836000"/>
            <a:ext cx="74334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ed Hat Display Black"/>
              <a:buNone/>
              <a:defRPr sz="3200">
                <a:solidFill>
                  <a:schemeClr val="dk1"/>
                </a:solidFill>
                <a:latin typeface="Red Hat Display Black"/>
                <a:ea typeface="Red Hat Display Black"/>
                <a:cs typeface="Red Hat Display Black"/>
                <a:sym typeface="Red Hat Display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55300" y="1353947"/>
            <a:ext cx="7433400" cy="30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Red Hat Text"/>
              <a:buChar char="⊚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1pPr>
            <a:lvl2pPr marL="914400" lvl="1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ed Hat Text"/>
              <a:buChar char="○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2pPr>
            <a:lvl3pPr marL="1371600" lvl="2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ed Hat Text"/>
              <a:buChar char="■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3pPr>
            <a:lvl4pPr marL="1828800" lvl="3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ed Hat Text"/>
              <a:buChar char="●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4pPr>
            <a:lvl5pPr marL="2286000" lvl="4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ed Hat Text"/>
              <a:buChar char="○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5pPr>
            <a:lvl6pPr marL="2743200" lvl="5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ed Hat Text"/>
              <a:buChar char="■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6pPr>
            <a:lvl7pPr marL="3200400" lvl="6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ed Hat Text"/>
              <a:buChar char="●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7pPr>
            <a:lvl8pPr marL="3657600" lvl="7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ed Hat Text"/>
              <a:buChar char="○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8pPr>
            <a:lvl9pPr marL="4114800" lvl="8" indent="-381000" rt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Red Hat Text"/>
              <a:buChar char="■"/>
              <a:defRPr sz="24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1pPr>
            <a:lvl2pPr lvl="1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2pPr>
            <a:lvl3pPr lvl="2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3pPr>
            <a:lvl4pPr lvl="3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4pPr>
            <a:lvl5pPr lvl="4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5pPr>
            <a:lvl6pPr lvl="5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6pPr>
            <a:lvl7pPr lvl="6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7pPr>
            <a:lvl8pPr lvl="7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8pPr>
            <a:lvl9pPr lvl="8" algn="r" rtl="0">
              <a:buNone/>
              <a:defRPr sz="1300">
                <a:solidFill>
                  <a:schemeClr val="dk1"/>
                </a:solidFill>
                <a:latin typeface="Red Hat Text"/>
                <a:ea typeface="Red Hat Text"/>
                <a:cs typeface="Red Hat Text"/>
                <a:sym typeface="Red Hat Tex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riangie@har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ontent.harstatic.com/documents/Board_of_Directors/Policies_for_Volunteer_Leadership.doc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90F95-2F95-80BE-F1C0-568E077A6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99" y="425435"/>
            <a:ext cx="7433400" cy="1456632"/>
          </a:xfrm>
        </p:spPr>
        <p:txBody>
          <a:bodyPr/>
          <a:lstStyle/>
          <a:p>
            <a:pPr algn="ctr"/>
            <a:r>
              <a:rPr lang="en-US" b="1" dirty="0"/>
              <a:t>Houston Association of REALTORS®</a:t>
            </a:r>
            <a:br>
              <a:rPr lang="en-US" b="1" dirty="0"/>
            </a:br>
            <a:r>
              <a:rPr lang="en-US" b="1" dirty="0"/>
              <a:t>Board of Directors  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79344-06DF-071F-2ED4-D9B0A8FD6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896" y="1562471"/>
            <a:ext cx="4986207" cy="2059618"/>
          </a:xfrm>
        </p:spPr>
        <p:txBody>
          <a:bodyPr/>
          <a:lstStyle/>
          <a:p>
            <a:pPr marL="76200" indent="0" algn="ctr">
              <a:buNone/>
            </a:pPr>
            <a:r>
              <a:rPr lang="en-US" sz="6600" b="0" i="0" dirty="0">
                <a:solidFill>
                  <a:schemeClr val="tx1"/>
                </a:solidFill>
                <a:effectLst/>
                <a:latin typeface="+mj-lt"/>
              </a:rPr>
              <a:t>Leadership</a:t>
            </a:r>
          </a:p>
          <a:p>
            <a:pPr marL="76200" indent="0" algn="ctr">
              <a:buNone/>
            </a:pPr>
            <a:r>
              <a:rPr lang="en-US" sz="6600" b="0" i="0" dirty="0">
                <a:solidFill>
                  <a:schemeClr val="tx1"/>
                </a:solidFill>
                <a:effectLst/>
                <a:latin typeface="+mj-lt"/>
              </a:rPr>
              <a:t>Orientation</a:t>
            </a:r>
            <a:endParaRPr lang="en-US" sz="66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A blue circle with white text&#10;&#10;Description automatically generated">
            <a:extLst>
              <a:ext uri="{FF2B5EF4-FFF2-40B4-BE49-F238E27FC236}">
                <a16:creationId xmlns:a16="http://schemas.microsoft.com/office/drawing/2014/main" id="{5C4D2504-A4EE-637D-DDA6-418DE5739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844" y="4319402"/>
            <a:ext cx="718259" cy="7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266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F8C25-F50C-ADF1-2C39-D50F4DEB8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+mj-lt"/>
              </a:rPr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3475-665D-21B6-A0F0-75DFA2284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1650" y="1353947"/>
            <a:ext cx="6525088" cy="3033900"/>
          </a:xfrm>
        </p:spPr>
        <p:txBody>
          <a:bodyPr/>
          <a:lstStyle/>
          <a:p>
            <a:pPr marL="76200" indent="0">
              <a:buNone/>
            </a:pPr>
            <a:r>
              <a:rPr lang="en-US" dirty="0">
                <a:latin typeface="+mn-lt"/>
              </a:rPr>
              <a:t>If you have any questions about running for the HAR Board of Directors, please contact:</a:t>
            </a:r>
          </a:p>
          <a:p>
            <a:pPr marL="76200" indent="0">
              <a:buNone/>
            </a:pPr>
            <a:endParaRPr lang="en-US" dirty="0">
              <a:latin typeface="+mn-lt"/>
            </a:endParaRPr>
          </a:p>
          <a:p>
            <a:pPr marL="76200" indent="0" algn="ctr">
              <a:buNone/>
            </a:pPr>
            <a:r>
              <a:rPr lang="en-US" sz="2000" dirty="0">
                <a:latin typeface="+mn-lt"/>
              </a:rPr>
              <a:t>Mariangie Cabriles</a:t>
            </a:r>
          </a:p>
          <a:p>
            <a:pPr marL="76200" indent="0" algn="ctr">
              <a:buNone/>
            </a:pPr>
            <a:r>
              <a:rPr lang="en-US" sz="2000" dirty="0">
                <a:latin typeface="+mn-lt"/>
                <a:hlinkClick r:id="rId2"/>
              </a:rPr>
              <a:t>Mariangie@har.com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713-629-1900 ext. 1278</a:t>
            </a:r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08436B78-CB9E-1367-E0E9-CF065CA40D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844" y="4319402"/>
            <a:ext cx="718259" cy="7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942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A0B2-AE9C-751D-DF30-5C5AE490C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285" y="0"/>
            <a:ext cx="7649429" cy="745724"/>
          </a:xfrm>
        </p:spPr>
        <p:txBody>
          <a:bodyPr/>
          <a:lstStyle/>
          <a:p>
            <a:r>
              <a:rPr lang="en-US" i="1" dirty="0">
                <a:solidFill>
                  <a:srgbClr val="FFFF00"/>
                </a:solidFill>
              </a:rPr>
              <a:t>A message from HAR Chair-Elect Kat Robinson</a:t>
            </a:r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91AF153D-70EA-C302-3624-92328650D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844" y="4319402"/>
            <a:ext cx="718259" cy="718259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D7DA46AA-91B8-FFC2-E026-EF1500335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830" y="745724"/>
            <a:ext cx="791833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As a candidate for the Houston Association of Realtors® (HAR) Board of Directors, you have the opportunity to help shape the future of our dynamic real estate community. The HAR Board plays a vital role in setting strategic direction, advocating for our members, and supporting a strong real estate market across the Greater Houston area.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Board members stay at the forefront of industry trends and technology, helping develop innovative programs and services that empower REALTORS® to succeed in an ever-evolving landscape.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 encourage you to consider joining the HAR Board of Directors and becoming a driving force for our profession. Together, we can elevate the REALTOR® experience, foster innovation, and strengthen Houston’s real estate community.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Scroll through the following pages to learn more about what’s involved and good luck!</a:t>
            </a:r>
          </a:p>
        </p:txBody>
      </p:sp>
    </p:spTree>
    <p:extLst>
      <p:ext uri="{BB962C8B-B14F-4D97-AF65-F5344CB8AC3E}">
        <p14:creationId xmlns:p14="http://schemas.microsoft.com/office/powerpoint/2010/main" val="2303751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50357-A6A3-75F4-9FEC-F3A68B81E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768" y="303340"/>
            <a:ext cx="7433400" cy="396300"/>
          </a:xfrm>
        </p:spPr>
        <p:txBody>
          <a:bodyPr/>
          <a:lstStyle/>
          <a:p>
            <a:r>
              <a:rPr lang="en-US" b="1" dirty="0">
                <a:latin typeface="+mj-lt"/>
              </a:rPr>
              <a:t>OVERVIEW</a:t>
            </a:r>
            <a:r>
              <a:rPr lang="en-US" dirty="0"/>
              <a:t>	</a:t>
            </a:r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3192CDAB-3320-517A-A75D-9A440B32E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2168" y="4226218"/>
            <a:ext cx="718259" cy="7182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562384-FDD5-3519-CEB9-DF9FF2125581}"/>
              </a:ext>
            </a:extLst>
          </p:cNvPr>
          <p:cNvSpPr txBox="1"/>
          <p:nvPr/>
        </p:nvSpPr>
        <p:spPr>
          <a:xfrm>
            <a:off x="733797" y="699640"/>
            <a:ext cx="767640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  <a:t>The Board serves as the governing body of HAR and is responsible for: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</a:br>
            <a:endParaRPr lang="en-US" sz="2400" b="0" i="0" dirty="0">
              <a:solidFill>
                <a:schemeClr val="tx1"/>
              </a:solidFill>
              <a:effectLst/>
              <a:latin typeface="+mn-lt"/>
            </a:endParaRPr>
          </a:p>
          <a:p>
            <a:pPr algn="l"/>
            <a: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  <a:t>1. Providing planning and organizational oversight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</a:br>
            <a:endParaRPr lang="en-US" sz="2400" b="0" i="0" dirty="0">
              <a:solidFill>
                <a:schemeClr val="tx1"/>
              </a:solidFill>
              <a:effectLst/>
              <a:latin typeface="+mn-lt"/>
            </a:endParaRPr>
          </a:p>
          <a:p>
            <a:pPr algn="l"/>
            <a: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  <a:t>2. Developing and establishing policy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</a:br>
            <a:endParaRPr lang="en-US" sz="2400" b="0" i="0" dirty="0">
              <a:solidFill>
                <a:schemeClr val="tx1"/>
              </a:solidFill>
              <a:effectLst/>
              <a:latin typeface="+mn-lt"/>
            </a:endParaRPr>
          </a:p>
          <a:p>
            <a:pPr algn="l"/>
            <a: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  <a:t>3. Leading strategic planning and approving the annual    budget</a:t>
            </a:r>
            <a:b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</a:br>
            <a:endParaRPr lang="en-US" sz="2400" b="0" i="0" dirty="0">
              <a:solidFill>
                <a:schemeClr val="tx1"/>
              </a:solidFill>
              <a:effectLst/>
              <a:latin typeface="+mn-lt"/>
            </a:endParaRPr>
          </a:p>
          <a:p>
            <a:pPr algn="l"/>
            <a:r>
              <a:rPr lang="en-US" sz="2400" b="0" i="0" dirty="0">
                <a:solidFill>
                  <a:schemeClr val="tx1"/>
                </a:solidFill>
                <a:effectLst/>
                <a:latin typeface="+mn-lt"/>
              </a:rPr>
              <a:t>4. Reviewing Professional Standards cases</a:t>
            </a:r>
          </a:p>
        </p:txBody>
      </p:sp>
    </p:spTree>
    <p:extLst>
      <p:ext uri="{BB962C8B-B14F-4D97-AF65-F5344CB8AC3E}">
        <p14:creationId xmlns:p14="http://schemas.microsoft.com/office/powerpoint/2010/main" val="1063861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E069D-5526-B20F-E9ED-AEA4106D7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4071" y="262890"/>
            <a:ext cx="7336939" cy="4058098"/>
          </a:xfrm>
        </p:spPr>
        <p:txBody>
          <a:bodyPr/>
          <a:lstStyle/>
          <a:p>
            <a:pPr marL="76200" indent="0" algn="l">
              <a:buNone/>
            </a:pPr>
            <a:r>
              <a:rPr lang="en-US" sz="3200" b="1" dirty="0">
                <a:latin typeface="+mj-lt"/>
              </a:rPr>
              <a:t>OVERVIEW</a:t>
            </a:r>
          </a:p>
          <a:p>
            <a:pPr marL="76200" indent="0" algn="l">
              <a:buNone/>
            </a:pPr>
            <a:endParaRPr lang="en-US" dirty="0"/>
          </a:p>
          <a:p>
            <a:pPr marL="76200" indent="0" algn="ctr">
              <a:buNone/>
            </a:pPr>
            <a:br>
              <a:rPr lang="en-US" dirty="0"/>
            </a:br>
            <a:r>
              <a:rPr lang="en-US" sz="3200" dirty="0">
                <a:latin typeface="+mn-lt"/>
              </a:rPr>
              <a:t>Governance is the responsibility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 of the Board.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Management is the responsibility of the Chief Executive Officer and staff.</a:t>
            </a:r>
          </a:p>
          <a:p>
            <a:pPr marL="76200" indent="0">
              <a:buNone/>
            </a:pPr>
            <a:endParaRPr lang="en-US" dirty="0"/>
          </a:p>
        </p:txBody>
      </p:sp>
      <p:pic>
        <p:nvPicPr>
          <p:cNvPr id="4" name="Picture 3" descr="A blue circle with white text&#10;&#10;Description automatically generated">
            <a:extLst>
              <a:ext uri="{FF2B5EF4-FFF2-40B4-BE49-F238E27FC236}">
                <a16:creationId xmlns:a16="http://schemas.microsoft.com/office/drawing/2014/main" id="{B49DABAA-4A11-3A9B-A2C1-0E380B5CE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2168" y="4226218"/>
            <a:ext cx="718259" cy="7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91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097D-87A2-8E23-A3B9-DF5299BFB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476" y="571815"/>
            <a:ext cx="7945048" cy="3999870"/>
          </a:xfrm>
        </p:spPr>
        <p:txBody>
          <a:bodyPr/>
          <a:lstStyle/>
          <a:p>
            <a:pPr marL="76200" indent="0">
              <a:buNone/>
            </a:pPr>
            <a:r>
              <a:rPr lang="en-US" sz="32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HAR’S STATEMENT ON ANTITRUST COMPLIANCE</a:t>
            </a:r>
            <a:r>
              <a:rPr lang="en-US" sz="32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 MEETINGS</a:t>
            </a:r>
            <a:b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HAR expects all meetings and events to be conducted in a professional, ethical and lawful manner, including in adherence to all antitrust laws. Accordingly, discussion of any matters relating to practices that may restrain trade or be considered anti-competitive is prohibited. For example,</a:t>
            </a:r>
            <a:r>
              <a:rPr lang="en-US" sz="20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following discussions between attendees are always prohibited: that commissions should be set at a fixed price or rate; a boycotting of other competitors; or a refusal to show a property to a consumer based on the commission being offered. Any discussion inconsistent with this policy will not be tolerated.</a:t>
            </a:r>
            <a:endParaRPr lang="en-US" sz="2000" dirty="0">
              <a:latin typeface="+mn-lt"/>
            </a:endParaRPr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CDC03D74-7653-C205-0AF8-51567C233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844" y="4319402"/>
            <a:ext cx="718259" cy="7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15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097D-87A2-8E23-A3B9-DF5299BFB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5300" y="650043"/>
            <a:ext cx="7433400" cy="3843413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latin typeface="+mj-lt"/>
              </a:rPr>
              <a:t>       Board of Directors Expectations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Serving on the HAR Board of Directors involves a serious commitment of your time. This is not an honorary position; you are involved in the decisions that impact the livelihood of our members. </a:t>
            </a:r>
            <a:b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This means you need to stay up to date on our industry as well as legislative activities that might affect real estate. </a:t>
            </a:r>
            <a:b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You should support HAR’s mission and purpose: </a:t>
            </a:r>
            <a:b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Helping members achieve success</a:t>
            </a: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+mn-lt"/>
            </a:endParaRPr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CDC03D74-7653-C205-0AF8-51567C233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945" y="4159604"/>
            <a:ext cx="718259" cy="7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331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097D-87A2-8E23-A3B9-DF5299BFB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313" y="422787"/>
            <a:ext cx="7433400" cy="4042681"/>
          </a:xfrm>
        </p:spPr>
        <p:txBody>
          <a:bodyPr/>
          <a:lstStyle/>
          <a:p>
            <a:pPr marL="76200" indent="0">
              <a:buNone/>
            </a:pPr>
            <a:r>
              <a:rPr lang="en-US" sz="3200" b="1" dirty="0">
                <a:latin typeface="+mj-lt"/>
              </a:rPr>
              <a:t>Board of Directors Expectations</a:t>
            </a:r>
            <a:br>
              <a:rPr lang="en-US" sz="3200" b="1" dirty="0"/>
            </a:br>
            <a:endParaRPr lang="en-US" sz="2000" b="1" dirty="0"/>
          </a:p>
          <a:p>
            <a:r>
              <a:rPr lang="en-US" sz="2000" dirty="0">
                <a:latin typeface="+mn-lt"/>
              </a:rPr>
              <a:t>Serve as an ambassador of HAR by utilizing and promoting HAR’s products, tools and services.</a:t>
            </a:r>
          </a:p>
          <a:p>
            <a:r>
              <a:rPr lang="en-US" sz="2000" dirty="0">
                <a:latin typeface="+mn-lt"/>
              </a:rPr>
              <a:t>Attend major HAR events that includes the annual two-day Strategic Leadership Conference, HAR Engage and other area networking events.</a:t>
            </a:r>
          </a:p>
          <a:p>
            <a:r>
              <a:rPr lang="en-US" sz="2000" dirty="0">
                <a:latin typeface="+mn-lt"/>
              </a:rPr>
              <a:t>Maintain legal and ethical integrity and follow anti-trust and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conflict of interest policies.</a:t>
            </a:r>
          </a:p>
          <a:p>
            <a:r>
              <a:rPr lang="en-US" sz="2000" dirty="0">
                <a:latin typeface="+mn-lt"/>
              </a:rPr>
              <a:t>Investing in TREPAC.</a:t>
            </a:r>
          </a:p>
          <a:p>
            <a:r>
              <a:rPr lang="en-US" sz="2000" dirty="0">
                <a:latin typeface="+mn-lt"/>
              </a:rPr>
              <a:t>Participate in HAR activities throughout the year.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  </a:t>
            </a:r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CDC03D74-7653-C205-0AF8-51567C233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844" y="4319402"/>
            <a:ext cx="718259" cy="7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53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097D-87A2-8E23-A3B9-DF5299BFB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3176" y="297928"/>
            <a:ext cx="7433400" cy="457200"/>
          </a:xfrm>
        </p:spPr>
        <p:txBody>
          <a:bodyPr/>
          <a:lstStyle/>
          <a:p>
            <a:pPr marL="76200" indent="0">
              <a:buNone/>
            </a:pPr>
            <a:r>
              <a:rPr lang="en-US" sz="3200" b="1" dirty="0">
                <a:latin typeface="+mj-lt"/>
              </a:rPr>
              <a:t>Board of Directors Expectations</a:t>
            </a:r>
            <a:endParaRPr lang="en-US" sz="2000" dirty="0"/>
          </a:p>
          <a:p>
            <a:pPr marL="76200" indent="0">
              <a:buNone/>
            </a:pP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CDC03D74-7653-C205-0AF8-51567C233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844" y="4319402"/>
            <a:ext cx="718259" cy="71825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CB4453B-B844-13FE-7885-60ED91C24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176" y="921421"/>
            <a:ext cx="7137647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Attend all six (6) Board meetings each year, including the Leadership Briefing.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(Any Director who misses four regular Board meetings in a calendar year—whether excused or unexcused—will be 	automatically removed from the Board.)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Prepare for each meeting by reviewing the Chair’s Update, which is sent to Directors the week prior to the Monday Board meeting.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</a:b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Directors should also review the Board agenda posted in the Directors Meeting Room the weekend before the meeting.</a:t>
            </a:r>
          </a:p>
        </p:txBody>
      </p:sp>
    </p:spTree>
    <p:extLst>
      <p:ext uri="{BB962C8B-B14F-4D97-AF65-F5344CB8AC3E}">
        <p14:creationId xmlns:p14="http://schemas.microsoft.com/office/powerpoint/2010/main" val="3900349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097D-87A2-8E23-A3B9-DF5299BFB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313" y="422787"/>
            <a:ext cx="7433400" cy="4193601"/>
          </a:xfrm>
        </p:spPr>
        <p:txBody>
          <a:bodyPr/>
          <a:lstStyle/>
          <a:p>
            <a:pPr marL="76200" indent="0">
              <a:buNone/>
            </a:pPr>
            <a:r>
              <a:rPr lang="en-US" sz="3200" b="1" dirty="0"/>
              <a:t>            </a:t>
            </a:r>
            <a:r>
              <a:rPr lang="en-US" sz="3200" b="1" dirty="0">
                <a:latin typeface="+mj-lt"/>
              </a:rPr>
              <a:t>Volunteer Leadership Policies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b="1" dirty="0">
                <a:latin typeface="+mn-lt"/>
              </a:rPr>
              <a:t>All Directors will be expected to read and acknowledge the Policies for Volunteer Leadership </a:t>
            </a:r>
            <a:r>
              <a:rPr lang="en-US" sz="1600" b="1" dirty="0">
                <a:latin typeface="+mn-lt"/>
              </a:rPr>
              <a:t>(</a:t>
            </a:r>
            <a:r>
              <a:rPr lang="en-US" sz="1600" b="1" dirty="0">
                <a:latin typeface="+mn-lt"/>
                <a:hlinkClick r:id="rId2"/>
              </a:rPr>
              <a:t>click here to read the policies</a:t>
            </a:r>
            <a:r>
              <a:rPr lang="en-US" sz="1600" b="1" dirty="0">
                <a:latin typeface="+mn-lt"/>
              </a:rPr>
              <a:t>)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1. Communications </a:t>
            </a:r>
          </a:p>
          <a:p>
            <a:pPr marL="76200" indent="0">
              <a:buNone/>
            </a:pPr>
            <a:r>
              <a:rPr lang="en-US" b="1" dirty="0">
                <a:latin typeface="+mn-lt"/>
              </a:rPr>
              <a:t>2. Harassment</a:t>
            </a:r>
          </a:p>
          <a:p>
            <a:pPr marL="76200" indent="0">
              <a:buNone/>
            </a:pPr>
            <a:r>
              <a:rPr lang="en-US" b="1" dirty="0">
                <a:latin typeface="+mn-lt"/>
              </a:rPr>
              <a:t>3. Ownership Disclosure</a:t>
            </a:r>
          </a:p>
          <a:p>
            <a:pPr marL="76200" indent="0">
              <a:buNone/>
            </a:pPr>
            <a:r>
              <a:rPr lang="en-US" b="1" dirty="0">
                <a:latin typeface="+mn-lt"/>
              </a:rPr>
              <a:t>4. Conflict of Interest</a:t>
            </a:r>
          </a:p>
          <a:p>
            <a:pPr marL="76200" indent="0">
              <a:buNone/>
            </a:pPr>
            <a:r>
              <a:rPr lang="en-US" sz="3200" b="1" dirty="0"/>
              <a:t>	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pic>
        <p:nvPicPr>
          <p:cNvPr id="5" name="Picture 4" descr="A blue circle with white text&#10;&#10;Description automatically generated">
            <a:extLst>
              <a:ext uri="{FF2B5EF4-FFF2-40B4-BE49-F238E27FC236}">
                <a16:creationId xmlns:a16="http://schemas.microsoft.com/office/drawing/2014/main" id="{CDC03D74-7653-C205-0AF8-51567C233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844" y="4319402"/>
            <a:ext cx="718259" cy="7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70289"/>
      </p:ext>
    </p:extLst>
  </p:cSld>
  <p:clrMapOvr>
    <a:masterClrMapping/>
  </p:clrMapOvr>
</p:sld>
</file>

<file path=ppt/theme/theme1.xml><?xml version="1.0" encoding="utf-8"?>
<a:theme xmlns:a="http://schemas.openxmlformats.org/drawingml/2006/main" name="Virgilia template">
  <a:themeElements>
    <a:clrScheme name="Custom 347">
      <a:dk1>
        <a:srgbClr val="FFFFFF"/>
      </a:dk1>
      <a:lt1>
        <a:srgbClr val="01050E"/>
      </a:lt1>
      <a:dk2>
        <a:srgbClr val="DDE0EB"/>
      </a:dk2>
      <a:lt2>
        <a:srgbClr val="777FA0"/>
      </a:lt2>
      <a:accent1>
        <a:srgbClr val="0342A9"/>
      </a:accent1>
      <a:accent2>
        <a:srgbClr val="0F9EC5"/>
      </a:accent2>
      <a:accent3>
        <a:srgbClr val="023290"/>
      </a:accent3>
      <a:accent4>
        <a:srgbClr val="027190"/>
      </a:accent4>
      <a:accent5>
        <a:srgbClr val="022376"/>
      </a:accent5>
      <a:accent6>
        <a:srgbClr val="01135D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53128</TotalTime>
  <Words>690</Words>
  <Application>Microsoft Macintosh PowerPoint</Application>
  <PresentationFormat>On-screen Show (16:9)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Red Hat Text</vt:lpstr>
      <vt:lpstr>Calibri</vt:lpstr>
      <vt:lpstr>Times New Roman</vt:lpstr>
      <vt:lpstr>Red Hat Display Black</vt:lpstr>
      <vt:lpstr>Virgilia template</vt:lpstr>
      <vt:lpstr>Houston Association of REALTORS® Board of Directors   </vt:lpstr>
      <vt:lpstr>A message from HAR Chair-Elect Kat Robinson</vt:lpstr>
      <vt:lpstr>OVERVIEW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Theresa Murphy</dc:creator>
  <cp:lastModifiedBy>Mariangie Cabriles</cp:lastModifiedBy>
  <cp:revision>20</cp:revision>
  <cp:lastPrinted>2024-03-24T22:10:48Z</cp:lastPrinted>
  <dcterms:modified xsi:type="dcterms:W3CDTF">2026-03-06T19:57:53Z</dcterms:modified>
</cp:coreProperties>
</file>